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8" r:id="rId16"/>
    <p:sldId id="279" r:id="rId17"/>
    <p:sldId id="280" r:id="rId18"/>
    <p:sldId id="281" r:id="rId19"/>
    <p:sldId id="282" r:id="rId20"/>
    <p:sldId id="283" r:id="rId21"/>
    <p:sldId id="269" r:id="rId22"/>
    <p:sldId id="272" r:id="rId23"/>
    <p:sldId id="270" r:id="rId24"/>
    <p:sldId id="275" r:id="rId25"/>
    <p:sldId id="276" r:id="rId26"/>
    <p:sldId id="277" r:id="rId27"/>
    <p:sldId id="27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10-Oct-14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10-Oct-14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10-Oct-14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err="1"/>
              <a:t>Okul</a:t>
            </a:r>
            <a:r>
              <a:rPr lang="en-US" sz="3600" dirty="0"/>
              <a:t> </a:t>
            </a:r>
            <a:r>
              <a:rPr lang="en-US" sz="3600" dirty="0" err="1"/>
              <a:t>Öncesi</a:t>
            </a:r>
            <a:r>
              <a:rPr lang="en-US" sz="3600" dirty="0"/>
              <a:t> </a:t>
            </a:r>
            <a:r>
              <a:rPr lang="en-US" sz="3600" dirty="0" err="1"/>
              <a:t>Eğitimde</a:t>
            </a:r>
            <a:r>
              <a:rPr lang="en-US" sz="3600" dirty="0"/>
              <a:t>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err="1" smtClean="0"/>
              <a:t>Sınıf</a:t>
            </a:r>
            <a:r>
              <a:rPr lang="en-US" sz="3600" dirty="0" smtClean="0"/>
              <a:t> </a:t>
            </a:r>
            <a:r>
              <a:rPr lang="en-US" sz="3600" dirty="0" err="1"/>
              <a:t>İçinde</a:t>
            </a:r>
            <a:r>
              <a:rPr lang="en-US" sz="3600" dirty="0"/>
              <a:t> </a:t>
            </a:r>
            <a:r>
              <a:rPr lang="en-US" sz="3600" dirty="0" err="1"/>
              <a:t>Karşılaşılan</a:t>
            </a:r>
            <a:r>
              <a:rPr lang="en-US" sz="3600" dirty="0"/>
              <a:t> </a:t>
            </a:r>
            <a:r>
              <a:rPr lang="en-US" sz="3600" dirty="0" err="1"/>
              <a:t>Problemler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Pratik </a:t>
            </a:r>
            <a:r>
              <a:rPr lang="en-US" sz="3600" dirty="0" err="1"/>
              <a:t>Çözüm</a:t>
            </a:r>
            <a:r>
              <a:rPr lang="en-US" sz="3600" dirty="0"/>
              <a:t> </a:t>
            </a:r>
            <a:r>
              <a:rPr lang="en-US" sz="3600" dirty="0" err="1"/>
              <a:t>Yolları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807167"/>
          </a:xfrm>
        </p:spPr>
        <p:txBody>
          <a:bodyPr>
            <a:normAutofit/>
          </a:bodyPr>
          <a:lstStyle/>
          <a:p>
            <a:pPr lvl="1"/>
            <a:endParaRPr lang="tr-TR" b="1" i="1" dirty="0" smtClean="0">
              <a:solidFill>
                <a:schemeClr val="tx1"/>
              </a:solidFill>
            </a:endParaRPr>
          </a:p>
          <a:p>
            <a:pPr lvl="1"/>
            <a:endParaRPr lang="tr-TR" b="1" i="1" dirty="0">
              <a:solidFill>
                <a:schemeClr val="tx1"/>
              </a:solidFill>
            </a:endParaRPr>
          </a:p>
          <a:p>
            <a:pPr lvl="1"/>
            <a:endParaRPr lang="tr-TR" b="1" i="1" dirty="0" smtClean="0">
              <a:solidFill>
                <a:schemeClr val="tx1"/>
              </a:solidFill>
            </a:endParaRPr>
          </a:p>
          <a:p>
            <a:pPr lvl="1"/>
            <a:endParaRPr lang="tr-TR" b="1" i="1" dirty="0">
              <a:solidFill>
                <a:schemeClr val="tx1"/>
              </a:solidFill>
            </a:endParaRPr>
          </a:p>
          <a:p>
            <a:pPr lvl="1"/>
            <a:r>
              <a:rPr lang="tr-TR" b="1" dirty="0" smtClean="0">
                <a:solidFill>
                  <a:schemeClr val="tx1"/>
                </a:solidFill>
              </a:rPr>
              <a:t>Öğretim Görevlisi </a:t>
            </a:r>
          </a:p>
          <a:p>
            <a:pPr lvl="1"/>
            <a:r>
              <a:rPr lang="tr-TR" b="1" dirty="0" smtClean="0">
                <a:solidFill>
                  <a:schemeClr val="tx1"/>
                </a:solidFill>
              </a:rPr>
              <a:t>Uzman Psikolog</a:t>
            </a:r>
          </a:p>
          <a:p>
            <a:pPr lvl="1"/>
            <a:r>
              <a:rPr lang="tr-TR" b="1" dirty="0" smtClean="0">
                <a:solidFill>
                  <a:schemeClr val="tx1"/>
                </a:solidFill>
              </a:rPr>
              <a:t>Meltem MAZICI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8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parmağını emen çocuk var.</a:t>
            </a:r>
            <a:br>
              <a:rPr lang="tr-TR" dirty="0" smtClean="0"/>
            </a:br>
            <a:r>
              <a:rPr lang="tr-TR" dirty="0" smtClean="0"/>
              <a:t>Nasıl yaklaşmalıyım?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Nedenleri ???????</a:t>
            </a:r>
          </a:p>
          <a:p>
            <a:r>
              <a:rPr lang="tr-TR" dirty="0" smtClean="0"/>
              <a:t>Doğuştan gelen emme refleksi</a:t>
            </a:r>
          </a:p>
          <a:p>
            <a:r>
              <a:rPr lang="tr-TR" dirty="0" smtClean="0"/>
              <a:t>Kıskançlık</a:t>
            </a:r>
          </a:p>
          <a:p>
            <a:r>
              <a:rPr lang="tr-TR" dirty="0" smtClean="0"/>
              <a:t>Korku</a:t>
            </a:r>
          </a:p>
          <a:p>
            <a:r>
              <a:rPr lang="tr-TR" dirty="0" smtClean="0"/>
              <a:t>Yalnızlık</a:t>
            </a:r>
          </a:p>
          <a:p>
            <a:r>
              <a:rPr lang="tr-TR" dirty="0" smtClean="0"/>
              <a:t>Kaygı</a:t>
            </a:r>
          </a:p>
          <a:p>
            <a:r>
              <a:rPr lang="tr-TR" dirty="0" smtClean="0"/>
              <a:t>Uykusuzluk</a:t>
            </a:r>
          </a:p>
          <a:p>
            <a:r>
              <a:rPr lang="tr-TR" dirty="0" smtClean="0"/>
              <a:t>Yorgunluk</a:t>
            </a:r>
          </a:p>
          <a:p>
            <a:r>
              <a:rPr lang="tr-TR" dirty="0" smtClean="0"/>
              <a:t>Utanma </a:t>
            </a:r>
          </a:p>
          <a:p>
            <a:r>
              <a:rPr lang="tr-TR" dirty="0" smtClean="0"/>
              <a:t>Sıkılma</a:t>
            </a:r>
          </a:p>
          <a:p>
            <a:r>
              <a:rPr lang="tr-TR" dirty="0" smtClean="0"/>
              <a:t>Ayrılık </a:t>
            </a:r>
          </a:p>
          <a:p>
            <a:r>
              <a:rPr lang="tr-TR" dirty="0" smtClean="0"/>
              <a:t>ölüm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0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Parmak emme 4 yaşından sonra devam ediyorsa davranış bozukluğu denilebilir.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Uyarmaktan kaçınılmalidır.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Elini kullanabileceği etkinliğe yönlendirilmelidir.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Yaşına ve gelişim düzeyine uygun açıklamada bulunulmalıdır.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3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tırnak yiyen çocuk var. Nasıl yaklaşmalıyım?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Nedenleri ?????????</a:t>
            </a:r>
          </a:p>
          <a:p>
            <a:r>
              <a:rPr lang="tr-TR" dirty="0" smtClean="0"/>
              <a:t>Birincil neden güvensizliktir.</a:t>
            </a:r>
          </a:p>
          <a:p>
            <a:r>
              <a:rPr lang="tr-TR" dirty="0" smtClean="0"/>
              <a:t>Aile tutumu aşırı baskıcı ve otoriter olanlar</a:t>
            </a:r>
          </a:p>
          <a:p>
            <a:r>
              <a:rPr lang="tr-TR" dirty="0" smtClean="0"/>
              <a:t>İçe dönük, eleştirel, ilgi ve sevgi azlığı içinde olanlar</a:t>
            </a:r>
          </a:p>
          <a:p>
            <a:r>
              <a:rPr lang="tr-TR" dirty="0" smtClean="0"/>
              <a:t>Aşırı kaygı ve korku içinde yetişenler</a:t>
            </a:r>
          </a:p>
          <a:p>
            <a:r>
              <a:rPr lang="tr-TR" dirty="0" smtClean="0"/>
              <a:t>Ailede tırnak yiyen birinin model olması</a:t>
            </a:r>
          </a:p>
          <a:p>
            <a:r>
              <a:rPr lang="tr-TR" dirty="0" smtClean="0"/>
              <a:t>Okula uyum sağlayamama</a:t>
            </a:r>
          </a:p>
          <a:p>
            <a:r>
              <a:rPr lang="tr-TR" dirty="0" smtClean="0"/>
              <a:t>Öğretmenin otoriter tutumu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89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Tırnak yeme davranışı 5 yaşından sonra devam ediyorsa davranış bozukluğu denilebilir.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Nedeni üzerine yaklaşım geliştirmek.</a:t>
            </a:r>
          </a:p>
          <a:p>
            <a:r>
              <a:rPr lang="tr-TR" dirty="0" smtClean="0"/>
              <a:t>En etkili yaklaşım görmezden gelmektir.</a:t>
            </a:r>
          </a:p>
          <a:p>
            <a:r>
              <a:rPr lang="tr-TR" dirty="0" smtClean="0"/>
              <a:t>Sürekli uyarılarda bulunulmamalıdır.</a:t>
            </a:r>
          </a:p>
          <a:p>
            <a:r>
              <a:rPr lang="tr-TR" dirty="0" smtClean="0"/>
              <a:t>Gerginlik yaratan durumlardan uzak tutulmalıdır. </a:t>
            </a:r>
          </a:p>
          <a:p>
            <a:r>
              <a:rPr lang="tr-TR" dirty="0" smtClean="0"/>
              <a:t>Elleriyle uğraşacağı ilgisini çeken aktiviteye yönlendirilmeli.</a:t>
            </a:r>
          </a:p>
          <a:p>
            <a:r>
              <a:rPr lang="tr-TR" dirty="0" smtClean="0"/>
              <a:t>Gelişim ve yaşına uygun drama, kitap, konuşmalar yapılabilir.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90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yalan söyleyen çocuğum var. Nasıl yaklaşmalıyım?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Nedenleri?  </a:t>
            </a:r>
          </a:p>
          <a:p>
            <a:pPr marL="0" indent="0">
              <a:buNone/>
            </a:pPr>
            <a:r>
              <a:rPr lang="tr-TR" dirty="0" smtClean="0"/>
              <a:t>Aile içinde yaşanan eleştirel, cezalandırıcı tutumlar.</a:t>
            </a:r>
          </a:p>
          <a:p>
            <a:pPr marL="0" indent="0">
              <a:buNone/>
            </a:pPr>
            <a:r>
              <a:rPr lang="tr-TR" dirty="0" smtClean="0"/>
              <a:t>Utandığı ya da durumu farklı göstermek istediğinde.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Doğruyu söylemesi için zorlama ve baskı oluşturmuyoruz.</a:t>
            </a:r>
          </a:p>
          <a:p>
            <a:r>
              <a:rPr lang="tr-TR" dirty="0" smtClean="0"/>
              <a:t>Drama ve hikaye ile bu konu üzerinde çalışıyoruz.</a:t>
            </a:r>
          </a:p>
          <a:p>
            <a:r>
              <a:rPr lang="tr-TR" dirty="0" smtClean="0"/>
              <a:t>Doğruyu söylediği zaman olumlu ifadede bulunuyoruz.</a:t>
            </a:r>
          </a:p>
          <a:p>
            <a:r>
              <a:rPr lang="tr-TR" dirty="0" smtClean="0"/>
              <a:t>Ailenin nasıl yaklaşması gerektiği konusunda bilgilendiriyoruz.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0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eşya götüren (çalan) çocuğum var. Nasıl yaklaşmalıyım?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3-4 yaşa kadar mülkiyet kavramı tam gelişmemektedir.</a:t>
            </a:r>
          </a:p>
          <a:p>
            <a:r>
              <a:rPr lang="tr-TR" dirty="0" smtClean="0"/>
              <a:t>Ailenin bu konuda bilgilendirmiş olması önemlidir.</a:t>
            </a:r>
          </a:p>
          <a:p>
            <a:r>
              <a:rPr lang="tr-TR" dirty="0" smtClean="0"/>
              <a:t>Çalma ifadesi olarak kullanmıyoruz.(izinsiz alınmaz)</a:t>
            </a:r>
          </a:p>
          <a:p>
            <a:r>
              <a:rPr lang="tr-TR" dirty="0" smtClean="0"/>
              <a:t>Aile çocukla beraber alınan eşyayı getirmeli.</a:t>
            </a:r>
          </a:p>
          <a:p>
            <a:r>
              <a:rPr lang="tr-TR" dirty="0" smtClean="0"/>
              <a:t>Drama, hikaye ile üzerinde çalışılmalı.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59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alt ıslatan çocuğum var?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Kaç yaşında?</a:t>
            </a:r>
          </a:p>
          <a:p>
            <a:r>
              <a:rPr lang="tr-TR" dirty="0" smtClean="0"/>
              <a:t>Tuvalet eğitimini ne zamandır almış? (gece-gündüz)</a:t>
            </a:r>
          </a:p>
          <a:p>
            <a:r>
              <a:rPr lang="tr-TR" dirty="0" smtClean="0"/>
              <a:t>Yaşadığı herhanhi fizyolojik sorun var mı?</a:t>
            </a:r>
          </a:p>
          <a:p>
            <a:r>
              <a:rPr lang="tr-TR" dirty="0" smtClean="0"/>
              <a:t>Yaşadığı psikolojik sorun var mı?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6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Sınıfımda</a:t>
            </a:r>
            <a:r>
              <a:rPr lang="en-US" dirty="0"/>
              <a:t> alt </a:t>
            </a:r>
            <a:r>
              <a:rPr lang="en-US" dirty="0" err="1"/>
              <a:t>ıslatan</a:t>
            </a:r>
            <a:r>
              <a:rPr lang="en-US" dirty="0"/>
              <a:t> </a:t>
            </a:r>
            <a:r>
              <a:rPr lang="en-US" dirty="0" err="1"/>
              <a:t>çocuğum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bir tuvalet eğitimi ise hatırlatma aralıkları daha sık ve iyi bir gözlem, çamaşır kullanımı ve ifadelere dikkatttt!</a:t>
            </a:r>
          </a:p>
          <a:p>
            <a:r>
              <a:rPr lang="tr-TR" dirty="0" smtClean="0"/>
              <a:t>Oyun zamanı hatırlatmalar önemli!</a:t>
            </a:r>
          </a:p>
          <a:p>
            <a:r>
              <a:rPr lang="tr-TR" dirty="0" smtClean="0"/>
              <a:t>Çizelge yöntemi!</a:t>
            </a:r>
          </a:p>
          <a:p>
            <a:r>
              <a:rPr lang="tr-TR" dirty="0" smtClean="0"/>
              <a:t>Alt ıslatma durumunda kendisinin çıkartması sağlanmalı!</a:t>
            </a:r>
          </a:p>
          <a:p>
            <a:r>
              <a:rPr lang="tr-TR" dirty="0" smtClean="0"/>
              <a:t>Arkadaşlarının görmemesi önemli!</a:t>
            </a:r>
          </a:p>
          <a:p>
            <a:r>
              <a:rPr lang="tr-TR" dirty="0" smtClean="0"/>
              <a:t>Tuvalete yaptığında olumlu pekiştireçlerde bulunmak!</a:t>
            </a:r>
          </a:p>
        </p:txBody>
      </p:sp>
    </p:spTree>
    <p:extLst>
      <p:ext uri="{BB962C8B-B14F-4D97-AF65-F5344CB8AC3E}">
        <p14:creationId xmlns:p14="http://schemas.microsoft.com/office/powerpoint/2010/main" val="537791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 saatinde hep aynı rolleri alan ve hep aynı köşelerde olan çocuklarım var?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Oyun saati çocuğu tanımak için en iyi gözlem yapılacak zaman dilimidir!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Özgür oldukları ve seçim haklarının kendilerinde olduğu alandır.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Yönlendirici olmuyoruz.</a:t>
            </a:r>
          </a:p>
          <a:p>
            <a:pPr marL="0" indent="0">
              <a:buNone/>
            </a:pPr>
            <a:endParaRPr lang="tr-T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Ne zaman yönlendirici olabiliriz?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Rol dağılımına bağlı sıkıntılar yaşanıyor ise...</a:t>
            </a:r>
          </a:p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</a:rPr>
              <a:t>Çocukların farklı alanlarda yapabildiklerini göstermek adına....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90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Sınıfımda </a:t>
            </a:r>
            <a:r>
              <a:rPr lang="tr-TR" smtClean="0"/>
              <a:t>kekemelik </a:t>
            </a:r>
            <a:r>
              <a:rPr lang="tr-TR" dirty="0" smtClean="0"/>
              <a:t>gösteren çocuğum var?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2-4 yaş arası düşünce hızı konuşma hızından daha hızlı olduğu için gözlemleyebiliyoruz. Geçicidir.</a:t>
            </a:r>
          </a:p>
          <a:p>
            <a:r>
              <a:rPr lang="tr-TR" dirty="0" smtClean="0"/>
              <a:t>Sabırla dinlemeliyiz.</a:t>
            </a:r>
          </a:p>
          <a:p>
            <a:r>
              <a:rPr lang="tr-TR" dirty="0" smtClean="0"/>
              <a:t>Cümleleri onun yerine bitirmemeliyiz.</a:t>
            </a:r>
          </a:p>
          <a:p>
            <a:r>
              <a:rPr lang="tr-TR" dirty="0" smtClean="0"/>
              <a:t>Tekrar etmesi için zorlamıyoruz.</a:t>
            </a:r>
          </a:p>
          <a:p>
            <a:r>
              <a:rPr lang="tr-TR" dirty="0" smtClean="0"/>
              <a:t>Sakin ortam sağlanmalı.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1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DAVRANIŞIN NORMAL Mİ ANORMAL Mİ OLDUĞUNU NASIL BİLEBİLİRİM?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tr-TR" dirty="0" smtClean="0"/>
              <a:t>Yaş 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Miktar 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Süreklilik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Cinsel rol beklentisi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Kültürel faktörler</a:t>
            </a:r>
          </a:p>
          <a:p>
            <a:pPr marL="0" indent="0">
              <a:buNone/>
            </a:pPr>
            <a:r>
              <a:rPr lang="tr-TR" dirty="0" smtClean="0"/>
              <a:t>(Yavuzer, 1994)</a:t>
            </a:r>
          </a:p>
        </p:txBody>
      </p:sp>
    </p:spTree>
    <p:extLst>
      <p:ext uri="{BB962C8B-B14F-4D97-AF65-F5344CB8AC3E}">
        <p14:creationId xmlns:p14="http://schemas.microsoft.com/office/powerpoint/2010/main" val="1900840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Okula yeni başlayan çocuklarım var?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Yaş? </a:t>
            </a:r>
          </a:p>
          <a:p>
            <a:r>
              <a:rPr lang="tr-TR" dirty="0" smtClean="0"/>
              <a:t>Aileden ilk ayrılık mı?</a:t>
            </a:r>
          </a:p>
          <a:p>
            <a:r>
              <a:rPr lang="tr-TR" dirty="0" smtClean="0"/>
              <a:t>Uyum süreci 1 ay (mekan,zaman,kişiler)</a:t>
            </a:r>
          </a:p>
          <a:p>
            <a:r>
              <a:rPr lang="tr-TR" dirty="0" smtClean="0"/>
              <a:t>İlk hafta çocuğa bağlı olarak anne eşlik etmeli, aşamalı ayrılışlar sağlanmalı.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42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Çocuğun gelişim problemi olup olmadığını nasıl anlarım?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Yaş grubunun tüm özelliklerini çok iyi bilmek!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Erken teşhis erken tedavi!</a:t>
            </a:r>
          </a:p>
          <a:p>
            <a:r>
              <a:rPr lang="tr-TR" dirty="0" smtClean="0"/>
              <a:t>Boy/Kg</a:t>
            </a:r>
          </a:p>
          <a:p>
            <a:r>
              <a:rPr lang="tr-TR" dirty="0" smtClean="0"/>
              <a:t>İşitme</a:t>
            </a:r>
          </a:p>
          <a:p>
            <a:r>
              <a:rPr lang="tr-TR" dirty="0" smtClean="0"/>
              <a:t>Görme</a:t>
            </a:r>
          </a:p>
          <a:p>
            <a:r>
              <a:rPr lang="tr-TR" dirty="0" smtClean="0"/>
              <a:t>Bilişsel </a:t>
            </a:r>
          </a:p>
          <a:p>
            <a:r>
              <a:rPr lang="tr-TR" dirty="0" smtClean="0"/>
              <a:t>Motor</a:t>
            </a:r>
          </a:p>
          <a:p>
            <a:r>
              <a:rPr lang="tr-TR" dirty="0" smtClean="0"/>
              <a:t>Dil </a:t>
            </a:r>
          </a:p>
          <a:p>
            <a:r>
              <a:rPr lang="tr-TR" dirty="0" smtClean="0"/>
              <a:t>Sosyal ve duygusal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6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yavaş hareket eden, geç faaliyetini bitiren çocuklarım var?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Mizaç , aile </a:t>
            </a:r>
          </a:p>
          <a:p>
            <a:r>
              <a:rPr lang="tr-TR" dirty="0" smtClean="0"/>
              <a:t>Yaş, gelişim durumu</a:t>
            </a:r>
          </a:p>
          <a:p>
            <a:r>
              <a:rPr lang="tr-TR" dirty="0" smtClean="0"/>
              <a:t>Uygulama içerisinde çevreyle olan ilişkisi gözlenmeli.</a:t>
            </a:r>
          </a:p>
          <a:p>
            <a:pPr marL="0" indent="0">
              <a:buNone/>
            </a:pPr>
            <a:r>
              <a:rPr lang="tr-TR" dirty="0" smtClean="0"/>
              <a:t>Yanındaki arkadaşıyla konuşmaktansa yer değişimi,</a:t>
            </a:r>
          </a:p>
          <a:p>
            <a:pPr marL="0" indent="0">
              <a:buNone/>
            </a:pPr>
            <a:r>
              <a:rPr lang="tr-TR" dirty="0" smtClean="0"/>
              <a:t>Bitirme duygusu gelişmemişse küçükten büyüğe, azdan çoğa faaliyetlerle evde destekleme.</a:t>
            </a:r>
          </a:p>
          <a:p>
            <a:pPr marL="0" indent="0">
              <a:buNone/>
            </a:pPr>
            <a:r>
              <a:rPr lang="tr-TR" dirty="0" smtClean="0"/>
              <a:t>Motive edici ve ilgi çekici yaklaşımda bulunmak.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75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Sınıfımda kaynaştırma çocuğum var. Nasıl yaklaşmalıyım?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Çocuğun tanısının  ve özelliklerinin ne olduğunu bilmek.</a:t>
            </a:r>
          </a:p>
          <a:p>
            <a:r>
              <a:rPr lang="tr-TR" dirty="0" smtClean="0"/>
              <a:t>Özel eğitim aldığı kişi ile görüşme.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Sınıf içinde katkı sağlanabilecek konuları belirleyebilmek.</a:t>
            </a:r>
          </a:p>
          <a:p>
            <a:r>
              <a:rPr lang="tr-TR" dirty="0" smtClean="0"/>
              <a:t>Gerekli olunan durumda sınıfı durum hakkında bilgilendirmek.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93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Mola tekniğini nasıl uygulayabilirim?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Uygulanabilecek problem davranışlar</a:t>
            </a:r>
          </a:p>
          <a:p>
            <a:pPr marL="0" indent="0">
              <a:buNone/>
            </a:pPr>
            <a:r>
              <a:rPr lang="tr-TR" dirty="0" smtClean="0"/>
              <a:t>Öfke nöbeti</a:t>
            </a:r>
          </a:p>
          <a:p>
            <a:pPr marL="0" indent="0">
              <a:buNone/>
            </a:pPr>
            <a:r>
              <a:rPr lang="tr-TR" dirty="0" smtClean="0"/>
              <a:t>Oyuncak fırlatmak, kırmak</a:t>
            </a:r>
          </a:p>
          <a:p>
            <a:pPr marL="0" indent="0">
              <a:buNone/>
            </a:pPr>
            <a:r>
              <a:rPr lang="tr-TR" dirty="0" smtClean="0"/>
              <a:t>Tekme atma, </a:t>
            </a:r>
          </a:p>
          <a:p>
            <a:pPr marL="0" indent="0">
              <a:buNone/>
            </a:pPr>
            <a:r>
              <a:rPr lang="tr-TR" dirty="0" smtClean="0"/>
              <a:t>Isırmak,</a:t>
            </a:r>
          </a:p>
          <a:p>
            <a:pPr marL="0" indent="0">
              <a:buNone/>
            </a:pPr>
            <a:r>
              <a:rPr lang="tr-TR" dirty="0" smtClean="0"/>
              <a:t>Tükürmek,</a:t>
            </a:r>
          </a:p>
          <a:p>
            <a:pPr marL="0" indent="0">
              <a:buNone/>
            </a:pPr>
            <a:r>
              <a:rPr lang="tr-TR" dirty="0" smtClean="0"/>
              <a:t>Çimdiklemek,</a:t>
            </a:r>
          </a:p>
          <a:p>
            <a:pPr marL="0" indent="0">
              <a:buNone/>
            </a:pPr>
            <a:r>
              <a:rPr lang="tr-TR" dirty="0" smtClean="0"/>
              <a:t>Saç çekmek vb.</a:t>
            </a:r>
          </a:p>
        </p:txBody>
      </p:sp>
    </p:spTree>
    <p:extLst>
      <p:ext uri="{BB962C8B-B14F-4D97-AF65-F5344CB8AC3E}">
        <p14:creationId xmlns:p14="http://schemas.microsoft.com/office/powerpoint/2010/main" val="695164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Mola</a:t>
            </a:r>
            <a:r>
              <a:rPr lang="en-US" dirty="0"/>
              <a:t> </a:t>
            </a:r>
            <a:r>
              <a:rPr lang="en-US" dirty="0" err="1"/>
              <a:t>tekniğini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uygulayabilirim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MOLA TEKNİĞİNİN KULLANIMA UYGUN OLMAYAN DAVRANIŞLAR!</a:t>
            </a:r>
          </a:p>
          <a:p>
            <a:pPr marL="0" indent="0">
              <a:buNone/>
            </a:pPr>
            <a:r>
              <a:rPr lang="tr-TR" dirty="0" smtClean="0"/>
              <a:t>Doğrudan gözlemlenmemiş davranışlar</a:t>
            </a:r>
          </a:p>
          <a:p>
            <a:pPr marL="0" indent="0">
              <a:buNone/>
            </a:pPr>
            <a:r>
              <a:rPr lang="tr-TR" dirty="0" smtClean="0"/>
              <a:t>Çekingenlik</a:t>
            </a:r>
          </a:p>
          <a:p>
            <a:pPr marL="0" indent="0">
              <a:buNone/>
            </a:pPr>
            <a:r>
              <a:rPr lang="tr-TR" dirty="0" smtClean="0"/>
              <a:t>Anne babaya bağımlılık ve pasiflik</a:t>
            </a:r>
          </a:p>
          <a:p>
            <a:pPr marL="0" indent="0">
              <a:buNone/>
            </a:pPr>
            <a:r>
              <a:rPr lang="tr-TR" dirty="0" smtClean="0"/>
              <a:t>Korkaklık,</a:t>
            </a:r>
          </a:p>
          <a:p>
            <a:pPr marL="0" indent="0">
              <a:buNone/>
            </a:pPr>
            <a:r>
              <a:rPr lang="tr-TR" dirty="0" smtClean="0"/>
              <a:t>İçe kapanıklık</a:t>
            </a:r>
          </a:p>
          <a:p>
            <a:pPr marL="0" indent="0">
              <a:buNone/>
            </a:pPr>
            <a:r>
              <a:rPr lang="tr-TR" dirty="0" smtClean="0"/>
              <a:t>Sinirlilik, aksilik</a:t>
            </a:r>
          </a:p>
          <a:p>
            <a:pPr marL="0" indent="0">
              <a:buNone/>
            </a:pPr>
            <a:r>
              <a:rPr lang="tr-TR" dirty="0" smtClean="0"/>
              <a:t>Giysi ve oyuncakları toplamamak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06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Mola</a:t>
            </a:r>
            <a:r>
              <a:rPr lang="en-US" dirty="0"/>
              <a:t> </a:t>
            </a:r>
            <a:r>
              <a:rPr lang="en-US" dirty="0" err="1"/>
              <a:t>tekniğini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uygulayabilirim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Sorun olan davranış belirlenir.</a:t>
            </a:r>
          </a:p>
          <a:p>
            <a:r>
              <a:rPr lang="tr-TR" dirty="0" smtClean="0"/>
              <a:t>Belli süre içerisinde kaç kez yaptığı sayılır.</a:t>
            </a:r>
          </a:p>
          <a:p>
            <a:r>
              <a:rPr lang="tr-TR" dirty="0" smtClean="0"/>
              <a:t>Mola için yer belirlenir.</a:t>
            </a:r>
          </a:p>
          <a:p>
            <a:pPr marL="0" indent="0">
              <a:buNone/>
            </a:pPr>
            <a:r>
              <a:rPr lang="tr-TR" dirty="0" smtClean="0"/>
              <a:t>     - uyarıcılardan uzak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- 10 saniye içerisinde gidilebilecek.</a:t>
            </a:r>
          </a:p>
          <a:p>
            <a:r>
              <a:rPr lang="tr-TR" dirty="0" smtClean="0"/>
              <a:t>Sorun olan davranış çıktığında 10 saniye içerisinde mola yerine götürülür.</a:t>
            </a:r>
          </a:p>
          <a:p>
            <a:r>
              <a:rPr lang="tr-TR" dirty="0" smtClean="0"/>
              <a:t>Çocuğun yaşına 1 yıla 1 dakika şeklinde çalar saat </a:t>
            </a:r>
          </a:p>
          <a:p>
            <a:r>
              <a:rPr lang="tr-TR" smtClean="0"/>
              <a:t>Mola bittiğinde çocuğa neden molaya gönderildiği üzerine kısa net konuşulur.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23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oluşmadan problemi çözmek için?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bir gözlemci olmak.</a:t>
            </a:r>
          </a:p>
          <a:p>
            <a:r>
              <a:rPr lang="tr-TR" dirty="0" smtClean="0"/>
              <a:t>Çocukları iyi tanımak.</a:t>
            </a:r>
          </a:p>
          <a:p>
            <a:r>
              <a:rPr lang="tr-TR" dirty="0" smtClean="0"/>
              <a:t>Yaş grubunun özelliklerini iyi bilmek.</a:t>
            </a:r>
          </a:p>
          <a:p>
            <a:r>
              <a:rPr lang="tr-TR" dirty="0" smtClean="0"/>
              <a:t>Sorundan, çocuktan korkmamak!</a:t>
            </a:r>
          </a:p>
          <a:p>
            <a:r>
              <a:rPr lang="tr-TR" dirty="0" smtClean="0"/>
              <a:t>İyi bir davranış analizi yapabilmek, sorunu doğru tespit edebilmek.</a:t>
            </a:r>
          </a:p>
          <a:p>
            <a:r>
              <a:rPr lang="tr-TR" dirty="0" smtClean="0"/>
              <a:t>Yapabileceklerimi ve yardım almam gereken durumları belirleyebilmek.</a:t>
            </a:r>
          </a:p>
          <a:p>
            <a:r>
              <a:rPr lang="tr-TR" dirty="0" smtClean="0"/>
              <a:t>Sınıf yönetimini iyi koruyabilmek.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Sınıfta gördüğüm herhangi bir gelişimsel, davranışsal sorunda ilk dikkat etmem gerekenler nedir?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tr-TR" dirty="0" smtClean="0"/>
          </a:p>
          <a:p>
            <a:pPr marL="0" indent="0">
              <a:buNone/>
            </a:pPr>
            <a:r>
              <a:rPr lang="tr-TR" sz="2400" u="sng" dirty="0" smtClean="0">
                <a:solidFill>
                  <a:schemeClr val="accent6">
                    <a:lumMod val="50000"/>
                  </a:schemeClr>
                </a:solidFill>
              </a:rPr>
              <a:t>***DAVRANIŞIN ALTINDA YATAN NEDENLER??????????</a:t>
            </a:r>
            <a:endParaRPr lang="tr-TR" sz="2400" u="sng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tr-TR" dirty="0" smtClean="0"/>
              <a:t>Çocuğun takvim yaşı 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Sınıf içi durumu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Aile içi durumu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Diğer nedenler</a:t>
            </a:r>
          </a:p>
          <a:p>
            <a:pPr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93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ÇOCUĞUN TAKVİM YAŞ HESABI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Doğum tarihi 15.12.2010</a:t>
            </a:r>
          </a:p>
          <a:p>
            <a:r>
              <a:rPr lang="tr-TR" dirty="0" smtClean="0"/>
              <a:t>Hesap yapılan tarih : 12.10. 2014</a:t>
            </a:r>
          </a:p>
          <a:p>
            <a:endParaRPr lang="tr-TR" dirty="0" smtClean="0"/>
          </a:p>
          <a:p>
            <a:r>
              <a:rPr lang="tr-TR" dirty="0" smtClean="0"/>
              <a:t>Yıl       ay   gun</a:t>
            </a:r>
            <a:endParaRPr lang="tr-TR" dirty="0"/>
          </a:p>
          <a:p>
            <a:r>
              <a:rPr lang="tr-TR" dirty="0" smtClean="0"/>
              <a:t>2014   10   12</a:t>
            </a:r>
          </a:p>
          <a:p>
            <a:r>
              <a:rPr lang="tr-TR" u="sng" dirty="0" smtClean="0"/>
              <a:t>2010   12    15</a:t>
            </a:r>
          </a:p>
          <a:p>
            <a:pPr marL="0" indent="0">
              <a:buNone/>
            </a:pPr>
            <a:r>
              <a:rPr lang="tr-TR" u="sng" dirty="0" smtClean="0"/>
              <a:t>      3yas  9ay   27gun               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474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Faaliyet zamanları, dergi çalışmalarında kıpır kıpır hareketlilik  ya da ilgisizlik var...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 çalışmanın gelişim duzeyinin altında ya da ustunde olması 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Çalışmanın gelişim duzeyine uygun seçilmesi!</a:t>
            </a:r>
          </a:p>
          <a:p>
            <a:r>
              <a:rPr lang="tr-TR" dirty="0" smtClean="0"/>
              <a:t>Yapılan çalışmanın uzun sürmesi, sürekli aynı şeylerin yapılması.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Dikkat süresini, ilgi süresini dikkate almak ve yeni çalışmalar yapmak!</a:t>
            </a:r>
          </a:p>
          <a:p>
            <a:r>
              <a:rPr lang="tr-TR" dirty="0" smtClean="0"/>
              <a:t>Yapılan çalışma öncesinde gereksinimlerinin doyurulmamış olması.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Yemek, uyku, yorgunluk ve günün hangi vakti olduğu!</a:t>
            </a:r>
          </a:p>
          <a:p>
            <a:r>
              <a:rPr lang="tr-TR" dirty="0" smtClean="0"/>
              <a:t>Yapılan çalışma için motive edici yaklaşımda bulunmaması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Yenilik, ses, dikkat, günlük yaşam, iletişim teknikleri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2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Masa başı çalışmalarda sınıf yönetimi oluşturmakta zorlanabiliyorum ne yapabilirim?</a:t>
            </a:r>
            <a:br>
              <a:rPr lang="tr-TR" sz="2800" dirty="0" smtClean="0"/>
            </a:br>
            <a:r>
              <a:rPr lang="tr-TR" sz="2800" dirty="0" smtClean="0"/>
              <a:t>Grup dikkatini sağlamak için...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Masanın etrafında dolaşma</a:t>
            </a:r>
          </a:p>
          <a:p>
            <a:r>
              <a:rPr lang="tr-TR" dirty="0" smtClean="0"/>
              <a:t>Yerleşme düzeni</a:t>
            </a:r>
          </a:p>
          <a:p>
            <a:r>
              <a:rPr lang="tr-TR" dirty="0" smtClean="0"/>
              <a:t>Temas, yakınlık, farkında olma</a:t>
            </a:r>
          </a:p>
          <a:p>
            <a:r>
              <a:rPr lang="tr-TR" dirty="0" smtClean="0"/>
              <a:t>Her çocuk ile göz kontağı kurma</a:t>
            </a:r>
          </a:p>
          <a:p>
            <a:r>
              <a:rPr lang="tr-TR" dirty="0" smtClean="0"/>
              <a:t>Derse katılım sağlam, ilgi oluşturma,soru sorma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7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Faaliyetin hızını arttırma</a:t>
            </a:r>
          </a:p>
          <a:p>
            <a:r>
              <a:rPr lang="tr-TR" dirty="0" smtClean="0"/>
              <a:t>Sözlü uyarıyı sık kullanmama (etiket oluşturmama)</a:t>
            </a:r>
          </a:p>
          <a:p>
            <a:r>
              <a:rPr lang="tr-TR" dirty="0" smtClean="0"/>
              <a:t>Sözlü düelloya girmemek</a:t>
            </a:r>
          </a:p>
          <a:p>
            <a:r>
              <a:rPr lang="tr-TR" dirty="0" smtClean="0"/>
              <a:t>Diğer arkadaşlarla kıyaslamama</a:t>
            </a:r>
          </a:p>
          <a:p>
            <a:r>
              <a:rPr lang="tr-TR" dirty="0" smtClean="0"/>
              <a:t>Çocuğa değil davranışa odaklanmak!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Kural tanımayan, hareketli, saldırgan çocuğa karşı ne yapabilirim?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</a:rPr>
              <a:t>Davranış analizi 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tanımı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nerede olduğu?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ne zaman olduğu?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ne kadar sürdüğü?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öncesinde ne olduğu?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 sırasında ne olduğu?</a:t>
            </a:r>
          </a:p>
          <a:p>
            <a:pPr marL="0" indent="0">
              <a:buNone/>
            </a:pPr>
            <a:r>
              <a:rPr lang="tr-TR" sz="1900" dirty="0" smtClean="0">
                <a:solidFill>
                  <a:schemeClr val="tx1"/>
                </a:solidFill>
              </a:rPr>
              <a:t>Davranışın sonrasında ne olduğu?</a:t>
            </a: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7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Sakin oyun oynarken ya da faaliyet yaparken 5 dakika aralarla gidip başını okşamak, yaptığı eylem hakkında kısa konuşma. 5 dakika araları zaman içinde 10-15 dakika ile arttırmak.</a:t>
            </a:r>
          </a:p>
          <a:p>
            <a:endParaRPr lang="tr-TR" dirty="0" smtClean="0"/>
          </a:p>
          <a:p>
            <a:r>
              <a:rPr lang="tr-TR" dirty="0" smtClean="0"/>
              <a:t>Olumlu davranışlarına odaklanmak.</a:t>
            </a:r>
          </a:p>
          <a:p>
            <a:endParaRPr lang="tr-TR" dirty="0"/>
          </a:p>
          <a:p>
            <a:r>
              <a:rPr lang="tr-TR" dirty="0" smtClean="0"/>
              <a:t>Sözel olumlu pekistireçlerde bulunmak.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Psikolinguistik program.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Sınıf içi yardımcı küçük görevler vermek.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68788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</TotalTime>
  <Words>1087</Words>
  <Application>Microsoft Office PowerPoint</Application>
  <PresentationFormat>Widescreen</PresentationFormat>
  <Paragraphs>218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Trebuchet MS</vt:lpstr>
      <vt:lpstr>Wingdings</vt:lpstr>
      <vt:lpstr>Wingdings 3</vt:lpstr>
      <vt:lpstr>Facet</vt:lpstr>
      <vt:lpstr>Okul Öncesi Eğitimde  Sınıf İçinde Karşılaşılan Problemler ve Pratik Çözüm Yolları</vt:lpstr>
      <vt:lpstr>DAVRANIŞIN NORMAL Mİ ANORMAL Mİ OLDUĞUNU NASIL BİLEBİLİRİM?</vt:lpstr>
      <vt:lpstr>Sınıfta gördüğüm herhangi bir gelişimsel, davranışsal sorunda ilk dikkat etmem gerekenler nedir?</vt:lpstr>
      <vt:lpstr>ÇOCUĞUN TAKVİM YAŞ HESABI</vt:lpstr>
      <vt:lpstr>Faaliyet zamanları, dergi çalışmalarında kıpır kıpır hareketlilik  ya da ilgisizlik var...</vt:lpstr>
      <vt:lpstr>Masa başı çalışmalarda sınıf yönetimi oluşturmakta zorlanabiliyorum ne yapabilirim? Grup dikkatini sağlamak için...</vt:lpstr>
      <vt:lpstr>PowerPoint Presentation</vt:lpstr>
      <vt:lpstr> Kural tanımayan, hareketli, saldırgan çocuğa karşı ne yapabilirim?</vt:lpstr>
      <vt:lpstr>PowerPoint Presentation</vt:lpstr>
      <vt:lpstr>Sınıfımda parmağını emen çocuk var. Nasıl yaklaşmalıyım?</vt:lpstr>
      <vt:lpstr>Parmak emme 4 yaşından sonra devam ediyorsa davranış bozukluğu denilebilir.</vt:lpstr>
      <vt:lpstr>Sınıfımda tırnak yiyen çocuk var. Nasıl yaklaşmalıyım?</vt:lpstr>
      <vt:lpstr>Tırnak yeme davranışı 5 yaşından sonra devam ediyorsa davranış bozukluğu denilebilir.</vt:lpstr>
      <vt:lpstr>Sınıfımda yalan söyleyen çocuğum var. Nasıl yaklaşmalıyım?</vt:lpstr>
      <vt:lpstr>Sınıfımda eşya götüren (çalan) çocuğum var. Nasıl yaklaşmalıyım?</vt:lpstr>
      <vt:lpstr>Sınıfımda alt ıslatan çocuğum var?</vt:lpstr>
      <vt:lpstr>Sınıfımda alt ıslatan çocuğum var?</vt:lpstr>
      <vt:lpstr>Oyun saatinde hep aynı rolleri alan ve hep aynı köşelerde olan çocuklarım var?</vt:lpstr>
      <vt:lpstr>Sınıfımda kekemelik gösteren çocuğum var?</vt:lpstr>
      <vt:lpstr>Okula yeni başlayan çocuklarım var?</vt:lpstr>
      <vt:lpstr>Çocuğun gelişim problemi olup olmadığını nasıl anlarım?</vt:lpstr>
      <vt:lpstr>Çok yavaş hareket eden, geç faaliyetini bitiren çocuklarım var?</vt:lpstr>
      <vt:lpstr>Sınıfımda kaynaştırma çocuğum var. Nasıl yaklaşmalıyım?</vt:lpstr>
      <vt:lpstr>Mola tekniğini nasıl uygulayabilirim?</vt:lpstr>
      <vt:lpstr>Mola tekniğini nasıl uygulayabilirim?</vt:lpstr>
      <vt:lpstr>Mola tekniğini nasıl uygulayabilirim?</vt:lpstr>
      <vt:lpstr>Problem oluşmadan problemi çözmek için?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 Eğitimde  Sınıf İçinde Karşılaşılan Problemler ve Pratik Çözüm Yolları</dc:title>
  <dc:creator>MM</dc:creator>
  <cp:lastModifiedBy>MM</cp:lastModifiedBy>
  <cp:revision>44</cp:revision>
  <dcterms:created xsi:type="dcterms:W3CDTF">2014-10-07T11:06:35Z</dcterms:created>
  <dcterms:modified xsi:type="dcterms:W3CDTF">2014-10-10T18:42:42Z</dcterms:modified>
</cp:coreProperties>
</file>