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0"/>
  </p:notesMasterIdLst>
  <p:sldIdLst>
    <p:sldId id="346" r:id="rId3"/>
    <p:sldId id="358" r:id="rId4"/>
    <p:sldId id="359" r:id="rId5"/>
    <p:sldId id="360" r:id="rId6"/>
    <p:sldId id="361" r:id="rId7"/>
    <p:sldId id="362" r:id="rId8"/>
    <p:sldId id="363" r:id="rId9"/>
    <p:sldId id="366" r:id="rId10"/>
    <p:sldId id="365" r:id="rId11"/>
    <p:sldId id="398" r:id="rId12"/>
    <p:sldId id="364" r:id="rId13"/>
    <p:sldId id="369" r:id="rId14"/>
    <p:sldId id="368" r:id="rId15"/>
    <p:sldId id="370" r:id="rId16"/>
    <p:sldId id="367" r:id="rId17"/>
    <p:sldId id="371" r:id="rId18"/>
    <p:sldId id="372" r:id="rId19"/>
    <p:sldId id="373" r:id="rId20"/>
    <p:sldId id="374" r:id="rId21"/>
    <p:sldId id="375" r:id="rId22"/>
    <p:sldId id="376" r:id="rId23"/>
    <p:sldId id="378" r:id="rId24"/>
    <p:sldId id="377" r:id="rId25"/>
    <p:sldId id="379" r:id="rId26"/>
    <p:sldId id="396" r:id="rId27"/>
    <p:sldId id="386" r:id="rId28"/>
    <p:sldId id="387" r:id="rId29"/>
    <p:sldId id="388" r:id="rId30"/>
    <p:sldId id="389" r:id="rId31"/>
    <p:sldId id="390" r:id="rId32"/>
    <p:sldId id="391" r:id="rId33"/>
    <p:sldId id="392" r:id="rId34"/>
    <p:sldId id="393" r:id="rId35"/>
    <p:sldId id="394" r:id="rId36"/>
    <p:sldId id="395" r:id="rId37"/>
    <p:sldId id="397" r:id="rId38"/>
    <p:sldId id="380" r:id="rId39"/>
  </p:sldIdLst>
  <p:sldSz cx="9144000" cy="6858000" type="screen4x3"/>
  <p:notesSz cx="6797675"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6540B07-8296-41F4-9165-4347314DCDE3}">
          <p14:sldIdLst>
            <p14:sldId id="346"/>
            <p14:sldId id="358"/>
            <p14:sldId id="359"/>
            <p14:sldId id="360"/>
            <p14:sldId id="361"/>
            <p14:sldId id="362"/>
            <p14:sldId id="363"/>
            <p14:sldId id="366"/>
            <p14:sldId id="365"/>
            <p14:sldId id="398"/>
            <p14:sldId id="364"/>
            <p14:sldId id="369"/>
            <p14:sldId id="368"/>
            <p14:sldId id="370"/>
            <p14:sldId id="367"/>
            <p14:sldId id="371"/>
            <p14:sldId id="372"/>
            <p14:sldId id="373"/>
            <p14:sldId id="374"/>
            <p14:sldId id="375"/>
            <p14:sldId id="376"/>
            <p14:sldId id="378"/>
            <p14:sldId id="377"/>
            <p14:sldId id="379"/>
            <p14:sldId id="396"/>
            <p14:sldId id="386"/>
            <p14:sldId id="387"/>
            <p14:sldId id="388"/>
            <p14:sldId id="389"/>
            <p14:sldId id="390"/>
            <p14:sldId id="391"/>
            <p14:sldId id="392"/>
            <p14:sldId id="393"/>
            <p14:sldId id="394"/>
            <p14:sldId id="395"/>
            <p14:sldId id="397"/>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A19"/>
    <a:srgbClr val="FF3300"/>
    <a:srgbClr val="FF0000"/>
    <a:srgbClr val="FA6461"/>
    <a:srgbClr val="ED5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24" autoAdjust="0"/>
  </p:normalViewPr>
  <p:slideViewPr>
    <p:cSldViewPr>
      <p:cViewPr varScale="1">
        <p:scale>
          <a:sx n="70" d="100"/>
          <a:sy n="70"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AAB7E-5B79-4E7A-8453-B16EB11577B2}" type="doc">
      <dgm:prSet loTypeId="urn:microsoft.com/office/officeart/2005/8/layout/chevron1" loCatId="process" qsTypeId="urn:microsoft.com/office/officeart/2005/8/quickstyle/simple2" qsCatId="simple" csTypeId="urn:microsoft.com/office/officeart/2005/8/colors/accent1_2" csCatId="accent1" phldr="1"/>
      <dgm:spPr/>
      <dgm:t>
        <a:bodyPr/>
        <a:lstStyle/>
        <a:p>
          <a:endParaRPr lang="tr-TR"/>
        </a:p>
      </dgm:t>
    </dgm:pt>
    <dgm:pt modelId="{AE90D795-A787-41DB-9827-9E8319E1B52F}">
      <dgm:prSet phldrT="[Metin]" custT="1"/>
      <dgm:spPr/>
      <dgm:t>
        <a:bodyPr/>
        <a:lstStyle/>
        <a:p>
          <a:r>
            <a:rPr lang="tr-TR" sz="1600" dirty="0" smtClean="0"/>
            <a:t>4- 24 Şubat</a:t>
          </a:r>
          <a:endParaRPr lang="tr-TR" sz="1600" dirty="0"/>
        </a:p>
      </dgm:t>
    </dgm:pt>
    <dgm:pt modelId="{9AE22180-4B01-4C5C-BD58-2F69F33BD895}" type="parTrans" cxnId="{73A9B305-E48B-4FA5-B4FD-0F04AF738B68}">
      <dgm:prSet/>
      <dgm:spPr/>
      <dgm:t>
        <a:bodyPr/>
        <a:lstStyle/>
        <a:p>
          <a:endParaRPr lang="tr-TR" sz="1800"/>
        </a:p>
      </dgm:t>
    </dgm:pt>
    <dgm:pt modelId="{8ABFF904-872F-4598-A619-F0E9A07E67B3}" type="sibTrans" cxnId="{73A9B305-E48B-4FA5-B4FD-0F04AF738B68}">
      <dgm:prSet/>
      <dgm:spPr/>
      <dgm:t>
        <a:bodyPr/>
        <a:lstStyle/>
        <a:p>
          <a:endParaRPr lang="tr-TR" sz="1800"/>
        </a:p>
      </dgm:t>
    </dgm:pt>
    <dgm:pt modelId="{C897AB8D-1A91-4089-8325-474C8D2820DD}">
      <dgm:prSet phldrT="[Metin]" custT="1"/>
      <dgm:spPr/>
      <dgm:t>
        <a:bodyPr/>
        <a:lstStyle/>
        <a:p>
          <a:r>
            <a:rPr lang="tr-TR" sz="1400" b="1" dirty="0" smtClean="0"/>
            <a:t>Başvurular</a:t>
          </a:r>
          <a:endParaRPr lang="tr-TR" sz="1400" b="1" dirty="0"/>
        </a:p>
      </dgm:t>
    </dgm:pt>
    <dgm:pt modelId="{CF67EF1C-9178-415E-B62A-3757A1D92E30}" type="parTrans" cxnId="{6C9E4DEF-328D-436E-8F09-300B995217E5}">
      <dgm:prSet/>
      <dgm:spPr/>
      <dgm:t>
        <a:bodyPr/>
        <a:lstStyle/>
        <a:p>
          <a:endParaRPr lang="tr-TR" sz="1800"/>
        </a:p>
      </dgm:t>
    </dgm:pt>
    <dgm:pt modelId="{9DED5471-4368-4603-A50F-7F1FDA44CBDB}" type="sibTrans" cxnId="{6C9E4DEF-328D-436E-8F09-300B995217E5}">
      <dgm:prSet/>
      <dgm:spPr/>
      <dgm:t>
        <a:bodyPr/>
        <a:lstStyle/>
        <a:p>
          <a:endParaRPr lang="tr-TR" sz="1800"/>
        </a:p>
      </dgm:t>
    </dgm:pt>
    <dgm:pt modelId="{D7B41632-D0E2-4D3A-8339-AFEE78606B06}">
      <dgm:prSet phldrT="[Metin]" custT="1"/>
      <dgm:spPr/>
      <dgm:t>
        <a:bodyPr/>
        <a:lstStyle/>
        <a:p>
          <a:r>
            <a:rPr lang="tr-TR" sz="1600" dirty="0" smtClean="0"/>
            <a:t>25 Şubat – 3 Mart</a:t>
          </a:r>
          <a:endParaRPr lang="tr-TR" sz="1600" dirty="0"/>
        </a:p>
      </dgm:t>
    </dgm:pt>
    <dgm:pt modelId="{79F4D79F-21E7-4F6B-B826-3720DB4928D7}" type="parTrans" cxnId="{145B09C4-E2E9-4EA0-AD03-1E45BFA302A7}">
      <dgm:prSet/>
      <dgm:spPr/>
      <dgm:t>
        <a:bodyPr/>
        <a:lstStyle/>
        <a:p>
          <a:endParaRPr lang="tr-TR" sz="1800"/>
        </a:p>
      </dgm:t>
    </dgm:pt>
    <dgm:pt modelId="{BEFFC631-A321-42F7-AE01-8C9B3887E93C}" type="sibTrans" cxnId="{145B09C4-E2E9-4EA0-AD03-1E45BFA302A7}">
      <dgm:prSet/>
      <dgm:spPr/>
      <dgm:t>
        <a:bodyPr/>
        <a:lstStyle/>
        <a:p>
          <a:endParaRPr lang="tr-TR" sz="1800"/>
        </a:p>
      </dgm:t>
    </dgm:pt>
    <dgm:pt modelId="{DD755F9A-AEE4-4C30-95A2-E0B29C0768ED}">
      <dgm:prSet phldrT="[Metin]" custT="1"/>
      <dgm:spPr/>
      <dgm:t>
        <a:bodyPr/>
        <a:lstStyle/>
        <a:p>
          <a:pPr algn="ctr"/>
          <a:r>
            <a:rPr lang="tr-TR" sz="1400" b="1" dirty="0" smtClean="0"/>
            <a:t>İl Tasnif Kurulu Değerlendirilmesi</a:t>
          </a:r>
          <a:endParaRPr lang="tr-TR" sz="1400" dirty="0"/>
        </a:p>
      </dgm:t>
    </dgm:pt>
    <dgm:pt modelId="{517B8AD5-4E5B-4B86-AF2D-C65F69F71D2B}" type="parTrans" cxnId="{CEFE6F3E-5703-49F5-9E96-D85F57A014EA}">
      <dgm:prSet/>
      <dgm:spPr/>
      <dgm:t>
        <a:bodyPr/>
        <a:lstStyle/>
        <a:p>
          <a:endParaRPr lang="tr-TR" sz="1800"/>
        </a:p>
      </dgm:t>
    </dgm:pt>
    <dgm:pt modelId="{D5A30CFE-F876-4FF6-A6EC-8D4B98290D8D}" type="sibTrans" cxnId="{CEFE6F3E-5703-49F5-9E96-D85F57A014EA}">
      <dgm:prSet/>
      <dgm:spPr/>
      <dgm:t>
        <a:bodyPr/>
        <a:lstStyle/>
        <a:p>
          <a:endParaRPr lang="tr-TR" sz="1800"/>
        </a:p>
      </dgm:t>
    </dgm:pt>
    <dgm:pt modelId="{03F5C656-4F11-4504-A0BC-A0C0EF96A9DF}">
      <dgm:prSet phldrT="[Metin]" custT="1"/>
      <dgm:spPr/>
      <dgm:t>
        <a:bodyPr/>
        <a:lstStyle/>
        <a:p>
          <a:r>
            <a:rPr lang="tr-TR" sz="1600" dirty="0" smtClean="0"/>
            <a:t>4 – 18 Mart</a:t>
          </a:r>
          <a:endParaRPr lang="tr-TR" sz="1600" dirty="0"/>
        </a:p>
      </dgm:t>
    </dgm:pt>
    <dgm:pt modelId="{70F0481E-7C20-4791-ABD9-C810276CEDE3}" type="parTrans" cxnId="{850574BC-4BB4-4F06-AF89-CC441CE19AD2}">
      <dgm:prSet/>
      <dgm:spPr/>
      <dgm:t>
        <a:bodyPr/>
        <a:lstStyle/>
        <a:p>
          <a:endParaRPr lang="tr-TR" sz="1800"/>
        </a:p>
      </dgm:t>
    </dgm:pt>
    <dgm:pt modelId="{F5E2013A-8AE0-461E-8A48-35F72CDF668B}" type="sibTrans" cxnId="{850574BC-4BB4-4F06-AF89-CC441CE19AD2}">
      <dgm:prSet/>
      <dgm:spPr/>
      <dgm:t>
        <a:bodyPr/>
        <a:lstStyle/>
        <a:p>
          <a:endParaRPr lang="tr-TR" sz="1800"/>
        </a:p>
      </dgm:t>
    </dgm:pt>
    <dgm:pt modelId="{EF1231FA-5CF1-4042-9C80-9DD173FA5D0D}">
      <dgm:prSet custT="1"/>
      <dgm:spPr/>
      <dgm:t>
        <a:bodyPr/>
        <a:lstStyle/>
        <a:p>
          <a:r>
            <a:rPr lang="tr-TR" sz="1400" b="1" dirty="0" smtClean="0"/>
            <a:t>Saha Ziyareti</a:t>
          </a:r>
          <a:endParaRPr lang="tr-TR" sz="1400" b="1" dirty="0"/>
        </a:p>
      </dgm:t>
    </dgm:pt>
    <dgm:pt modelId="{DBE13D18-93DF-4FDF-ADF2-34414C2CFAD8}" type="parTrans" cxnId="{B8811113-639E-4E77-9230-2508C8E5F9F2}">
      <dgm:prSet/>
      <dgm:spPr/>
      <dgm:t>
        <a:bodyPr/>
        <a:lstStyle/>
        <a:p>
          <a:endParaRPr lang="tr-TR" sz="1800"/>
        </a:p>
      </dgm:t>
    </dgm:pt>
    <dgm:pt modelId="{6DBEB965-0193-41E3-9E6B-90047F6E49E3}" type="sibTrans" cxnId="{B8811113-639E-4E77-9230-2508C8E5F9F2}">
      <dgm:prSet/>
      <dgm:spPr/>
      <dgm:t>
        <a:bodyPr/>
        <a:lstStyle/>
        <a:p>
          <a:endParaRPr lang="tr-TR" sz="1800"/>
        </a:p>
      </dgm:t>
    </dgm:pt>
    <dgm:pt modelId="{80419EFB-18A0-417B-97D8-8639EECDD28C}">
      <dgm:prSet phldrT="[Metin]" custT="1"/>
      <dgm:spPr/>
      <dgm:t>
        <a:bodyPr/>
        <a:lstStyle/>
        <a:p>
          <a:r>
            <a:rPr lang="tr-TR" sz="1600" dirty="0" smtClean="0"/>
            <a:t>18 Mart– 3 Nisan</a:t>
          </a:r>
          <a:endParaRPr lang="tr-TR" sz="1600" dirty="0"/>
        </a:p>
      </dgm:t>
    </dgm:pt>
    <dgm:pt modelId="{3AD88CD8-6776-473D-851E-7D8625BF3CA5}" type="parTrans" cxnId="{DE5BBD25-8D3D-4FBB-B9CE-17EFE045E6E9}">
      <dgm:prSet/>
      <dgm:spPr/>
      <dgm:t>
        <a:bodyPr/>
        <a:lstStyle/>
        <a:p>
          <a:endParaRPr lang="tr-TR"/>
        </a:p>
      </dgm:t>
    </dgm:pt>
    <dgm:pt modelId="{4723D40D-201B-428D-A23E-E800FB70FE75}" type="sibTrans" cxnId="{DE5BBD25-8D3D-4FBB-B9CE-17EFE045E6E9}">
      <dgm:prSet/>
      <dgm:spPr/>
      <dgm:t>
        <a:bodyPr/>
        <a:lstStyle/>
        <a:p>
          <a:endParaRPr lang="tr-TR"/>
        </a:p>
      </dgm:t>
    </dgm:pt>
    <dgm:pt modelId="{DBA38044-5948-414E-A39F-DDF66B855208}">
      <dgm:prSet phldrT="[Metin]" custT="1"/>
      <dgm:spPr/>
      <dgm:t>
        <a:bodyPr/>
        <a:lstStyle/>
        <a:p>
          <a:pPr algn="ctr"/>
          <a:r>
            <a:rPr lang="tr-TR" sz="1400" b="1" dirty="0" smtClean="0"/>
            <a:t>İl Değerlendirici Kurul Değerlendirilmesi</a:t>
          </a:r>
          <a:endParaRPr lang="tr-TR" sz="1400" dirty="0"/>
        </a:p>
      </dgm:t>
    </dgm:pt>
    <dgm:pt modelId="{69D625B4-1761-47BB-B198-E3A8488FB979}" type="parTrans" cxnId="{DAC2A53D-FE31-4146-BF07-D6A458E362BA}">
      <dgm:prSet/>
      <dgm:spPr/>
      <dgm:t>
        <a:bodyPr/>
        <a:lstStyle/>
        <a:p>
          <a:endParaRPr lang="tr-TR"/>
        </a:p>
      </dgm:t>
    </dgm:pt>
    <dgm:pt modelId="{106ADF24-7F2D-4886-B97A-646608DC7B48}" type="sibTrans" cxnId="{DAC2A53D-FE31-4146-BF07-D6A458E362BA}">
      <dgm:prSet/>
      <dgm:spPr/>
      <dgm:t>
        <a:bodyPr/>
        <a:lstStyle/>
        <a:p>
          <a:endParaRPr lang="tr-TR"/>
        </a:p>
      </dgm:t>
    </dgm:pt>
    <dgm:pt modelId="{7E6BEE89-D857-4883-9352-299C506510E0}">
      <dgm:prSet custT="1"/>
      <dgm:spPr/>
      <dgm:t>
        <a:bodyPr/>
        <a:lstStyle/>
        <a:p>
          <a:r>
            <a:rPr lang="tr-TR" sz="1400" b="1" dirty="0" smtClean="0"/>
            <a:t>İl Seçici Kurulu Değerlendirilmesi</a:t>
          </a:r>
          <a:endParaRPr lang="tr-TR" sz="1400" b="1" dirty="0"/>
        </a:p>
      </dgm:t>
    </dgm:pt>
    <dgm:pt modelId="{1C3F819F-413C-4D4D-8E90-D9F02C95F28A}" type="parTrans" cxnId="{E14CEF6D-2DEF-44D9-B1F5-CB77BB2D0D75}">
      <dgm:prSet/>
      <dgm:spPr/>
      <dgm:t>
        <a:bodyPr/>
        <a:lstStyle/>
        <a:p>
          <a:endParaRPr lang="tr-TR"/>
        </a:p>
      </dgm:t>
    </dgm:pt>
    <dgm:pt modelId="{91CF35B9-51CE-4A6B-A719-F25C9B536BC8}" type="sibTrans" cxnId="{E14CEF6D-2DEF-44D9-B1F5-CB77BB2D0D75}">
      <dgm:prSet/>
      <dgm:spPr/>
      <dgm:t>
        <a:bodyPr/>
        <a:lstStyle/>
        <a:p>
          <a:endParaRPr lang="tr-TR"/>
        </a:p>
      </dgm:t>
    </dgm:pt>
    <dgm:pt modelId="{790A3965-4F61-4DB6-8B94-A926FAB8BF99}">
      <dgm:prSet custT="1"/>
      <dgm:spPr/>
      <dgm:t>
        <a:bodyPr/>
        <a:lstStyle/>
        <a:p>
          <a:r>
            <a:rPr lang="tr-TR" sz="1600" b="1" dirty="0" smtClean="0"/>
            <a:t>8-9 Nisan</a:t>
          </a:r>
          <a:endParaRPr lang="tr-TR" sz="1600" b="1" dirty="0"/>
        </a:p>
      </dgm:t>
    </dgm:pt>
    <dgm:pt modelId="{405A9993-4CA6-420A-A39E-F2E13BF241DD}" type="parTrans" cxnId="{9FB26133-F8ED-4DB1-994E-8121E205359B}">
      <dgm:prSet/>
      <dgm:spPr/>
      <dgm:t>
        <a:bodyPr/>
        <a:lstStyle/>
        <a:p>
          <a:endParaRPr lang="tr-TR"/>
        </a:p>
      </dgm:t>
    </dgm:pt>
    <dgm:pt modelId="{BD09A6CD-C468-4A3B-8D23-852ACCDE6B9B}" type="sibTrans" cxnId="{9FB26133-F8ED-4DB1-994E-8121E205359B}">
      <dgm:prSet/>
      <dgm:spPr/>
      <dgm:t>
        <a:bodyPr/>
        <a:lstStyle/>
        <a:p>
          <a:endParaRPr lang="tr-TR"/>
        </a:p>
      </dgm:t>
    </dgm:pt>
    <dgm:pt modelId="{75AE6B35-8B80-4816-AF2D-A9DFB8B075ED}">
      <dgm:prSet custT="1"/>
      <dgm:spPr/>
      <dgm:t>
        <a:bodyPr/>
        <a:lstStyle/>
        <a:p>
          <a:r>
            <a:rPr lang="tr-TR" sz="1600" b="1" dirty="0" smtClean="0"/>
            <a:t>10 Nisan</a:t>
          </a:r>
          <a:endParaRPr lang="tr-TR" sz="1600" b="1" dirty="0"/>
        </a:p>
      </dgm:t>
    </dgm:pt>
    <dgm:pt modelId="{A1FF1DDB-E013-4DC9-8DCA-50E2DC998A63}" type="parTrans" cxnId="{16BE5C69-1262-4FE4-B52B-613893F39E1F}">
      <dgm:prSet/>
      <dgm:spPr/>
      <dgm:t>
        <a:bodyPr/>
        <a:lstStyle/>
        <a:p>
          <a:endParaRPr lang="tr-TR"/>
        </a:p>
      </dgm:t>
    </dgm:pt>
    <dgm:pt modelId="{DF786E69-A93B-4ACA-AD0B-0A3AEA66E9CF}" type="sibTrans" cxnId="{16BE5C69-1262-4FE4-B52B-613893F39E1F}">
      <dgm:prSet/>
      <dgm:spPr/>
      <dgm:t>
        <a:bodyPr/>
        <a:lstStyle/>
        <a:p>
          <a:endParaRPr lang="tr-TR"/>
        </a:p>
      </dgm:t>
    </dgm:pt>
    <dgm:pt modelId="{BCF789B2-4C39-4E73-8D63-0E2345EBFAEB}">
      <dgm:prSet custT="1"/>
      <dgm:spPr/>
      <dgm:t>
        <a:bodyPr/>
        <a:lstStyle/>
        <a:p>
          <a:r>
            <a:rPr lang="tr-TR" sz="1600" b="1" dirty="0" smtClean="0"/>
            <a:t>Sonuçlar</a:t>
          </a:r>
          <a:endParaRPr lang="tr-TR" sz="1600" b="1" dirty="0"/>
        </a:p>
      </dgm:t>
    </dgm:pt>
    <dgm:pt modelId="{560A493E-F82D-4F37-A5EF-EB26F19D249C}" type="parTrans" cxnId="{D8EAF32C-F9B3-48EF-BA94-6D48E4AF5ADB}">
      <dgm:prSet/>
      <dgm:spPr/>
      <dgm:t>
        <a:bodyPr/>
        <a:lstStyle/>
        <a:p>
          <a:endParaRPr lang="tr-TR"/>
        </a:p>
      </dgm:t>
    </dgm:pt>
    <dgm:pt modelId="{68D2236E-7926-41EA-93A1-0F23F4E9EF67}" type="sibTrans" cxnId="{D8EAF32C-F9B3-48EF-BA94-6D48E4AF5ADB}">
      <dgm:prSet/>
      <dgm:spPr/>
      <dgm:t>
        <a:bodyPr/>
        <a:lstStyle/>
        <a:p>
          <a:endParaRPr lang="tr-TR"/>
        </a:p>
      </dgm:t>
    </dgm:pt>
    <dgm:pt modelId="{22BBB6C6-670D-41FA-A687-AAA158A3A16E}" type="pres">
      <dgm:prSet presAssocID="{0C7AAB7E-5B79-4E7A-8453-B16EB11577B2}" presName="Name0" presStyleCnt="0">
        <dgm:presLayoutVars>
          <dgm:dir/>
          <dgm:animLvl val="lvl"/>
          <dgm:resizeHandles val="exact"/>
        </dgm:presLayoutVars>
      </dgm:prSet>
      <dgm:spPr/>
      <dgm:t>
        <a:bodyPr/>
        <a:lstStyle/>
        <a:p>
          <a:endParaRPr lang="tr-TR"/>
        </a:p>
      </dgm:t>
    </dgm:pt>
    <dgm:pt modelId="{4E883AB9-AFDA-42CE-8A26-5D3FFB584C99}" type="pres">
      <dgm:prSet presAssocID="{AE90D795-A787-41DB-9827-9E8319E1B52F}" presName="composite" presStyleCnt="0"/>
      <dgm:spPr/>
    </dgm:pt>
    <dgm:pt modelId="{A8FAC962-0888-4DBB-AA8C-39098A5AA99A}" type="pres">
      <dgm:prSet presAssocID="{AE90D795-A787-41DB-9827-9E8319E1B52F}" presName="parTx" presStyleLbl="node1" presStyleIdx="0" presStyleCnt="6">
        <dgm:presLayoutVars>
          <dgm:chMax val="0"/>
          <dgm:chPref val="0"/>
          <dgm:bulletEnabled val="1"/>
        </dgm:presLayoutVars>
      </dgm:prSet>
      <dgm:spPr/>
      <dgm:t>
        <a:bodyPr/>
        <a:lstStyle/>
        <a:p>
          <a:endParaRPr lang="tr-TR"/>
        </a:p>
      </dgm:t>
    </dgm:pt>
    <dgm:pt modelId="{190A92C6-C18E-430F-8A7D-92DC2FAD06FA}" type="pres">
      <dgm:prSet presAssocID="{AE90D795-A787-41DB-9827-9E8319E1B52F}" presName="desTx" presStyleLbl="revTx" presStyleIdx="0" presStyleCnt="6">
        <dgm:presLayoutVars>
          <dgm:bulletEnabled val="1"/>
        </dgm:presLayoutVars>
      </dgm:prSet>
      <dgm:spPr/>
      <dgm:t>
        <a:bodyPr/>
        <a:lstStyle/>
        <a:p>
          <a:endParaRPr lang="tr-TR"/>
        </a:p>
      </dgm:t>
    </dgm:pt>
    <dgm:pt modelId="{78ED084E-072B-46CB-A1B4-956D6C5BFAD9}" type="pres">
      <dgm:prSet presAssocID="{8ABFF904-872F-4598-A619-F0E9A07E67B3}" presName="space" presStyleCnt="0"/>
      <dgm:spPr/>
    </dgm:pt>
    <dgm:pt modelId="{E56299DC-170B-4220-8C15-8A4BE31A0CB3}" type="pres">
      <dgm:prSet presAssocID="{D7B41632-D0E2-4D3A-8339-AFEE78606B06}" presName="composite" presStyleCnt="0"/>
      <dgm:spPr/>
    </dgm:pt>
    <dgm:pt modelId="{A958FC40-B702-4741-AE45-AC25A53EDBED}" type="pres">
      <dgm:prSet presAssocID="{D7B41632-D0E2-4D3A-8339-AFEE78606B06}" presName="parTx" presStyleLbl="node1" presStyleIdx="1" presStyleCnt="6">
        <dgm:presLayoutVars>
          <dgm:chMax val="0"/>
          <dgm:chPref val="0"/>
          <dgm:bulletEnabled val="1"/>
        </dgm:presLayoutVars>
      </dgm:prSet>
      <dgm:spPr/>
      <dgm:t>
        <a:bodyPr/>
        <a:lstStyle/>
        <a:p>
          <a:endParaRPr lang="tr-TR"/>
        </a:p>
      </dgm:t>
    </dgm:pt>
    <dgm:pt modelId="{45AC0B77-2E23-4836-87B5-7CF752C8BFC5}" type="pres">
      <dgm:prSet presAssocID="{D7B41632-D0E2-4D3A-8339-AFEE78606B06}" presName="desTx" presStyleLbl="revTx" presStyleIdx="1" presStyleCnt="6" custScaleX="115305">
        <dgm:presLayoutVars>
          <dgm:bulletEnabled val="1"/>
        </dgm:presLayoutVars>
      </dgm:prSet>
      <dgm:spPr/>
      <dgm:t>
        <a:bodyPr/>
        <a:lstStyle/>
        <a:p>
          <a:endParaRPr lang="tr-TR"/>
        </a:p>
      </dgm:t>
    </dgm:pt>
    <dgm:pt modelId="{26D13F97-8357-4573-88DB-6AF7C49EA157}" type="pres">
      <dgm:prSet presAssocID="{BEFFC631-A321-42F7-AE01-8C9B3887E93C}" presName="space" presStyleCnt="0"/>
      <dgm:spPr/>
    </dgm:pt>
    <dgm:pt modelId="{F2225898-8E8D-483C-AE07-2C7A8CBD38DA}" type="pres">
      <dgm:prSet presAssocID="{03F5C656-4F11-4504-A0BC-A0C0EF96A9DF}" presName="composite" presStyleCnt="0"/>
      <dgm:spPr/>
    </dgm:pt>
    <dgm:pt modelId="{CFE15946-C14A-47CE-A61E-18C42FDD58C3}" type="pres">
      <dgm:prSet presAssocID="{03F5C656-4F11-4504-A0BC-A0C0EF96A9DF}" presName="parTx" presStyleLbl="node1" presStyleIdx="2" presStyleCnt="6">
        <dgm:presLayoutVars>
          <dgm:chMax val="0"/>
          <dgm:chPref val="0"/>
          <dgm:bulletEnabled val="1"/>
        </dgm:presLayoutVars>
      </dgm:prSet>
      <dgm:spPr/>
      <dgm:t>
        <a:bodyPr/>
        <a:lstStyle/>
        <a:p>
          <a:endParaRPr lang="tr-TR"/>
        </a:p>
      </dgm:t>
    </dgm:pt>
    <dgm:pt modelId="{CD499CF6-ED9E-466E-9A9B-4991B18B4CF9}" type="pres">
      <dgm:prSet presAssocID="{03F5C656-4F11-4504-A0BC-A0C0EF96A9DF}" presName="desTx" presStyleLbl="revTx" presStyleIdx="2" presStyleCnt="6" custScaleX="120064">
        <dgm:presLayoutVars>
          <dgm:bulletEnabled val="1"/>
        </dgm:presLayoutVars>
      </dgm:prSet>
      <dgm:spPr/>
      <dgm:t>
        <a:bodyPr/>
        <a:lstStyle/>
        <a:p>
          <a:endParaRPr lang="tr-TR"/>
        </a:p>
      </dgm:t>
    </dgm:pt>
    <dgm:pt modelId="{CEF5649D-BF17-4729-86D8-743348F29AA5}" type="pres">
      <dgm:prSet presAssocID="{F5E2013A-8AE0-461E-8A48-35F72CDF668B}" presName="space" presStyleCnt="0"/>
      <dgm:spPr/>
    </dgm:pt>
    <dgm:pt modelId="{9E0B6D9A-2768-4583-9883-7FCCE89C3D87}" type="pres">
      <dgm:prSet presAssocID="{80419EFB-18A0-417B-97D8-8639EECDD28C}" presName="composite" presStyleCnt="0"/>
      <dgm:spPr/>
    </dgm:pt>
    <dgm:pt modelId="{C048CCA5-1C6A-4BAC-9DAE-EA7091B1B948}" type="pres">
      <dgm:prSet presAssocID="{80419EFB-18A0-417B-97D8-8639EECDD28C}" presName="parTx" presStyleLbl="node1" presStyleIdx="3" presStyleCnt="6">
        <dgm:presLayoutVars>
          <dgm:chMax val="0"/>
          <dgm:chPref val="0"/>
          <dgm:bulletEnabled val="1"/>
        </dgm:presLayoutVars>
      </dgm:prSet>
      <dgm:spPr/>
      <dgm:t>
        <a:bodyPr/>
        <a:lstStyle/>
        <a:p>
          <a:endParaRPr lang="tr-TR"/>
        </a:p>
      </dgm:t>
    </dgm:pt>
    <dgm:pt modelId="{D353CE59-79F1-4921-8777-97238708200B}" type="pres">
      <dgm:prSet presAssocID="{80419EFB-18A0-417B-97D8-8639EECDD28C}" presName="desTx" presStyleLbl="revTx" presStyleIdx="3" presStyleCnt="6" custScaleX="112087" custLinFactNeighborX="7317" custLinFactNeighborY="2564">
        <dgm:presLayoutVars>
          <dgm:bulletEnabled val="1"/>
        </dgm:presLayoutVars>
      </dgm:prSet>
      <dgm:spPr/>
      <dgm:t>
        <a:bodyPr/>
        <a:lstStyle/>
        <a:p>
          <a:endParaRPr lang="tr-TR"/>
        </a:p>
      </dgm:t>
    </dgm:pt>
    <dgm:pt modelId="{A2B7EBA1-212E-49B3-B5FA-6E4E2E7FCA4A}" type="pres">
      <dgm:prSet presAssocID="{4723D40D-201B-428D-A23E-E800FB70FE75}" presName="space" presStyleCnt="0"/>
      <dgm:spPr/>
    </dgm:pt>
    <dgm:pt modelId="{824432DB-3E56-40E4-90DF-B4E0CC36E44A}" type="pres">
      <dgm:prSet presAssocID="{790A3965-4F61-4DB6-8B94-A926FAB8BF99}" presName="composite" presStyleCnt="0"/>
      <dgm:spPr/>
    </dgm:pt>
    <dgm:pt modelId="{BA6C3280-99C5-4180-9ED8-346F6606331E}" type="pres">
      <dgm:prSet presAssocID="{790A3965-4F61-4DB6-8B94-A926FAB8BF99}" presName="parTx" presStyleLbl="node1" presStyleIdx="4" presStyleCnt="6">
        <dgm:presLayoutVars>
          <dgm:chMax val="0"/>
          <dgm:chPref val="0"/>
          <dgm:bulletEnabled val="1"/>
        </dgm:presLayoutVars>
      </dgm:prSet>
      <dgm:spPr/>
      <dgm:t>
        <a:bodyPr/>
        <a:lstStyle/>
        <a:p>
          <a:endParaRPr lang="tr-TR"/>
        </a:p>
      </dgm:t>
    </dgm:pt>
    <dgm:pt modelId="{7B492BA9-6B2A-4FAD-B306-6A000DB8F603}" type="pres">
      <dgm:prSet presAssocID="{790A3965-4F61-4DB6-8B94-A926FAB8BF99}" presName="desTx" presStyleLbl="revTx" presStyleIdx="4" presStyleCnt="6" custScaleX="117180" custLinFactNeighborX="9749" custLinFactNeighborY="3470">
        <dgm:presLayoutVars>
          <dgm:bulletEnabled val="1"/>
        </dgm:presLayoutVars>
      </dgm:prSet>
      <dgm:spPr/>
      <dgm:t>
        <a:bodyPr/>
        <a:lstStyle/>
        <a:p>
          <a:endParaRPr lang="tr-TR"/>
        </a:p>
      </dgm:t>
    </dgm:pt>
    <dgm:pt modelId="{239B0CAA-0316-4BB0-BDAF-5859D04ABB99}" type="pres">
      <dgm:prSet presAssocID="{BD09A6CD-C468-4A3B-8D23-852ACCDE6B9B}" presName="space" presStyleCnt="0"/>
      <dgm:spPr/>
    </dgm:pt>
    <dgm:pt modelId="{29D91FFD-E176-4A83-BB7B-5261949C65FB}" type="pres">
      <dgm:prSet presAssocID="{75AE6B35-8B80-4816-AF2D-A9DFB8B075ED}" presName="composite" presStyleCnt="0"/>
      <dgm:spPr/>
    </dgm:pt>
    <dgm:pt modelId="{4255A1F5-0DDB-4759-9C94-DA4143300D85}" type="pres">
      <dgm:prSet presAssocID="{75AE6B35-8B80-4816-AF2D-A9DFB8B075ED}" presName="parTx" presStyleLbl="node1" presStyleIdx="5" presStyleCnt="6">
        <dgm:presLayoutVars>
          <dgm:chMax val="0"/>
          <dgm:chPref val="0"/>
          <dgm:bulletEnabled val="1"/>
        </dgm:presLayoutVars>
      </dgm:prSet>
      <dgm:spPr/>
      <dgm:t>
        <a:bodyPr/>
        <a:lstStyle/>
        <a:p>
          <a:endParaRPr lang="tr-TR"/>
        </a:p>
      </dgm:t>
    </dgm:pt>
    <dgm:pt modelId="{A82144F1-1A74-45E9-8EA0-07090F472E04}" type="pres">
      <dgm:prSet presAssocID="{75AE6B35-8B80-4816-AF2D-A9DFB8B075ED}" presName="desTx" presStyleLbl="revTx" presStyleIdx="5" presStyleCnt="6" custScaleX="117407" custLinFactNeighborX="10697" custLinFactNeighborY="3470">
        <dgm:presLayoutVars>
          <dgm:bulletEnabled val="1"/>
        </dgm:presLayoutVars>
      </dgm:prSet>
      <dgm:spPr/>
      <dgm:t>
        <a:bodyPr/>
        <a:lstStyle/>
        <a:p>
          <a:endParaRPr lang="tr-TR"/>
        </a:p>
      </dgm:t>
    </dgm:pt>
  </dgm:ptLst>
  <dgm:cxnLst>
    <dgm:cxn modelId="{73A9B305-E48B-4FA5-B4FD-0F04AF738B68}" srcId="{0C7AAB7E-5B79-4E7A-8453-B16EB11577B2}" destId="{AE90D795-A787-41DB-9827-9E8319E1B52F}" srcOrd="0" destOrd="0" parTransId="{9AE22180-4B01-4C5C-BD58-2F69F33BD895}" sibTransId="{8ABFF904-872F-4598-A619-F0E9A07E67B3}"/>
    <dgm:cxn modelId="{D8EAF32C-F9B3-48EF-BA94-6D48E4AF5ADB}" srcId="{75AE6B35-8B80-4816-AF2D-A9DFB8B075ED}" destId="{BCF789B2-4C39-4E73-8D63-0E2345EBFAEB}" srcOrd="0" destOrd="0" parTransId="{560A493E-F82D-4F37-A5EF-EB26F19D249C}" sibTransId="{68D2236E-7926-41EA-93A1-0F23F4E9EF67}"/>
    <dgm:cxn modelId="{903649FF-4FDF-42DB-BCCF-36699951A965}" type="presOf" srcId="{EF1231FA-5CF1-4042-9C80-9DD173FA5D0D}" destId="{D353CE59-79F1-4921-8777-97238708200B}" srcOrd="0" destOrd="0" presId="urn:microsoft.com/office/officeart/2005/8/layout/chevron1"/>
    <dgm:cxn modelId="{AC19251F-405E-4F3D-9F5A-7F59E6FD0753}" type="presOf" srcId="{80419EFB-18A0-417B-97D8-8639EECDD28C}" destId="{C048CCA5-1C6A-4BAC-9DAE-EA7091B1B948}" srcOrd="0" destOrd="0" presId="urn:microsoft.com/office/officeart/2005/8/layout/chevron1"/>
    <dgm:cxn modelId="{1698A270-A1F8-4895-98D3-439C32E87C26}" type="presOf" srcId="{D7B41632-D0E2-4D3A-8339-AFEE78606B06}" destId="{A958FC40-B702-4741-AE45-AC25A53EDBED}" srcOrd="0" destOrd="0" presId="urn:microsoft.com/office/officeart/2005/8/layout/chevron1"/>
    <dgm:cxn modelId="{529C6B51-3259-47A9-92A5-FA18DCFB19D3}" type="presOf" srcId="{7E6BEE89-D857-4883-9352-299C506510E0}" destId="{7B492BA9-6B2A-4FAD-B306-6A000DB8F603}" srcOrd="0" destOrd="0" presId="urn:microsoft.com/office/officeart/2005/8/layout/chevron1"/>
    <dgm:cxn modelId="{FE1172EE-911A-405B-8FC3-B2FC8B609C0C}" type="presOf" srcId="{AE90D795-A787-41DB-9827-9E8319E1B52F}" destId="{A8FAC962-0888-4DBB-AA8C-39098A5AA99A}" srcOrd="0" destOrd="0" presId="urn:microsoft.com/office/officeart/2005/8/layout/chevron1"/>
    <dgm:cxn modelId="{BEEF6AAD-A35C-4A91-91BE-6B803BDF866F}" type="presOf" srcId="{DBA38044-5948-414E-A39F-DDF66B855208}" destId="{CD499CF6-ED9E-466E-9A9B-4991B18B4CF9}" srcOrd="0" destOrd="0" presId="urn:microsoft.com/office/officeart/2005/8/layout/chevron1"/>
    <dgm:cxn modelId="{9FB26133-F8ED-4DB1-994E-8121E205359B}" srcId="{0C7AAB7E-5B79-4E7A-8453-B16EB11577B2}" destId="{790A3965-4F61-4DB6-8B94-A926FAB8BF99}" srcOrd="4" destOrd="0" parTransId="{405A9993-4CA6-420A-A39E-F2E13BF241DD}" sibTransId="{BD09A6CD-C468-4A3B-8D23-852ACCDE6B9B}"/>
    <dgm:cxn modelId="{B8811113-639E-4E77-9230-2508C8E5F9F2}" srcId="{80419EFB-18A0-417B-97D8-8639EECDD28C}" destId="{EF1231FA-5CF1-4042-9C80-9DD173FA5D0D}" srcOrd="0" destOrd="0" parTransId="{DBE13D18-93DF-4FDF-ADF2-34414C2CFAD8}" sibTransId="{6DBEB965-0193-41E3-9E6B-90047F6E49E3}"/>
    <dgm:cxn modelId="{EA262B8A-5FFB-4C78-B67F-CB2661131C24}" type="presOf" srcId="{BCF789B2-4C39-4E73-8D63-0E2345EBFAEB}" destId="{A82144F1-1A74-45E9-8EA0-07090F472E04}" srcOrd="0" destOrd="0" presId="urn:microsoft.com/office/officeart/2005/8/layout/chevron1"/>
    <dgm:cxn modelId="{E14CEF6D-2DEF-44D9-B1F5-CB77BB2D0D75}" srcId="{790A3965-4F61-4DB6-8B94-A926FAB8BF99}" destId="{7E6BEE89-D857-4883-9352-299C506510E0}" srcOrd="0" destOrd="0" parTransId="{1C3F819F-413C-4D4D-8E90-D9F02C95F28A}" sibTransId="{91CF35B9-51CE-4A6B-A719-F25C9B536BC8}"/>
    <dgm:cxn modelId="{DAC2A53D-FE31-4146-BF07-D6A458E362BA}" srcId="{03F5C656-4F11-4504-A0BC-A0C0EF96A9DF}" destId="{DBA38044-5948-414E-A39F-DDF66B855208}" srcOrd="0" destOrd="0" parTransId="{69D625B4-1761-47BB-B198-E3A8488FB979}" sibTransId="{106ADF24-7F2D-4886-B97A-646608DC7B48}"/>
    <dgm:cxn modelId="{6C9E4DEF-328D-436E-8F09-300B995217E5}" srcId="{AE90D795-A787-41DB-9827-9E8319E1B52F}" destId="{C897AB8D-1A91-4089-8325-474C8D2820DD}" srcOrd="0" destOrd="0" parTransId="{CF67EF1C-9178-415E-B62A-3757A1D92E30}" sibTransId="{9DED5471-4368-4603-A50F-7F1FDA44CBDB}"/>
    <dgm:cxn modelId="{DE5BBD25-8D3D-4FBB-B9CE-17EFE045E6E9}" srcId="{0C7AAB7E-5B79-4E7A-8453-B16EB11577B2}" destId="{80419EFB-18A0-417B-97D8-8639EECDD28C}" srcOrd="3" destOrd="0" parTransId="{3AD88CD8-6776-473D-851E-7D8625BF3CA5}" sibTransId="{4723D40D-201B-428D-A23E-E800FB70FE75}"/>
    <dgm:cxn modelId="{D4C6D375-7D09-4CB8-BD78-16AF26698439}" type="presOf" srcId="{790A3965-4F61-4DB6-8B94-A926FAB8BF99}" destId="{BA6C3280-99C5-4180-9ED8-346F6606331E}" srcOrd="0" destOrd="0" presId="urn:microsoft.com/office/officeart/2005/8/layout/chevron1"/>
    <dgm:cxn modelId="{850574BC-4BB4-4F06-AF89-CC441CE19AD2}" srcId="{0C7AAB7E-5B79-4E7A-8453-B16EB11577B2}" destId="{03F5C656-4F11-4504-A0BC-A0C0EF96A9DF}" srcOrd="2" destOrd="0" parTransId="{70F0481E-7C20-4791-ABD9-C810276CEDE3}" sibTransId="{F5E2013A-8AE0-461E-8A48-35F72CDF668B}"/>
    <dgm:cxn modelId="{DE3B23E6-990A-43EF-A891-F24977FDAC44}" type="presOf" srcId="{03F5C656-4F11-4504-A0BC-A0C0EF96A9DF}" destId="{CFE15946-C14A-47CE-A61E-18C42FDD58C3}" srcOrd="0" destOrd="0" presId="urn:microsoft.com/office/officeart/2005/8/layout/chevron1"/>
    <dgm:cxn modelId="{CEFE6F3E-5703-49F5-9E96-D85F57A014EA}" srcId="{D7B41632-D0E2-4D3A-8339-AFEE78606B06}" destId="{DD755F9A-AEE4-4C30-95A2-E0B29C0768ED}" srcOrd="0" destOrd="0" parTransId="{517B8AD5-4E5B-4B86-AF2D-C65F69F71D2B}" sibTransId="{D5A30CFE-F876-4FF6-A6EC-8D4B98290D8D}"/>
    <dgm:cxn modelId="{16BE5C69-1262-4FE4-B52B-613893F39E1F}" srcId="{0C7AAB7E-5B79-4E7A-8453-B16EB11577B2}" destId="{75AE6B35-8B80-4816-AF2D-A9DFB8B075ED}" srcOrd="5" destOrd="0" parTransId="{A1FF1DDB-E013-4DC9-8DCA-50E2DC998A63}" sibTransId="{DF786E69-A93B-4ACA-AD0B-0A3AEA66E9CF}"/>
    <dgm:cxn modelId="{B5608560-C033-4189-AB33-257F22A5B7B3}" type="presOf" srcId="{DD755F9A-AEE4-4C30-95A2-E0B29C0768ED}" destId="{45AC0B77-2E23-4836-87B5-7CF752C8BFC5}" srcOrd="0" destOrd="0" presId="urn:microsoft.com/office/officeart/2005/8/layout/chevron1"/>
    <dgm:cxn modelId="{BF957E2B-F13B-410A-B3BC-B8C7E768FEAC}" type="presOf" srcId="{75AE6B35-8B80-4816-AF2D-A9DFB8B075ED}" destId="{4255A1F5-0DDB-4759-9C94-DA4143300D85}" srcOrd="0" destOrd="0" presId="urn:microsoft.com/office/officeart/2005/8/layout/chevron1"/>
    <dgm:cxn modelId="{07CEAE9B-158B-458B-B7DC-940F31F948D6}" type="presOf" srcId="{C897AB8D-1A91-4089-8325-474C8D2820DD}" destId="{190A92C6-C18E-430F-8A7D-92DC2FAD06FA}" srcOrd="0" destOrd="0" presId="urn:microsoft.com/office/officeart/2005/8/layout/chevron1"/>
    <dgm:cxn modelId="{145B09C4-E2E9-4EA0-AD03-1E45BFA302A7}" srcId="{0C7AAB7E-5B79-4E7A-8453-B16EB11577B2}" destId="{D7B41632-D0E2-4D3A-8339-AFEE78606B06}" srcOrd="1" destOrd="0" parTransId="{79F4D79F-21E7-4F6B-B826-3720DB4928D7}" sibTransId="{BEFFC631-A321-42F7-AE01-8C9B3887E93C}"/>
    <dgm:cxn modelId="{4C92DF33-E8FD-4B1E-9C3E-D90E5BE8E9F5}" type="presOf" srcId="{0C7AAB7E-5B79-4E7A-8453-B16EB11577B2}" destId="{22BBB6C6-670D-41FA-A687-AAA158A3A16E}" srcOrd="0" destOrd="0" presId="urn:microsoft.com/office/officeart/2005/8/layout/chevron1"/>
    <dgm:cxn modelId="{99A637F7-AC2A-4AA3-80A7-FF4B648D7A8F}" type="presParOf" srcId="{22BBB6C6-670D-41FA-A687-AAA158A3A16E}" destId="{4E883AB9-AFDA-42CE-8A26-5D3FFB584C99}" srcOrd="0" destOrd="0" presId="urn:microsoft.com/office/officeart/2005/8/layout/chevron1"/>
    <dgm:cxn modelId="{2868EA60-C9EE-48C1-94B9-3138E6DB268F}" type="presParOf" srcId="{4E883AB9-AFDA-42CE-8A26-5D3FFB584C99}" destId="{A8FAC962-0888-4DBB-AA8C-39098A5AA99A}" srcOrd="0" destOrd="0" presId="urn:microsoft.com/office/officeart/2005/8/layout/chevron1"/>
    <dgm:cxn modelId="{8481B72E-2449-4A72-B562-39BBB76297E3}" type="presParOf" srcId="{4E883AB9-AFDA-42CE-8A26-5D3FFB584C99}" destId="{190A92C6-C18E-430F-8A7D-92DC2FAD06FA}" srcOrd="1" destOrd="0" presId="urn:microsoft.com/office/officeart/2005/8/layout/chevron1"/>
    <dgm:cxn modelId="{364F1D16-3338-4A75-88AA-F94B3C3A7376}" type="presParOf" srcId="{22BBB6C6-670D-41FA-A687-AAA158A3A16E}" destId="{78ED084E-072B-46CB-A1B4-956D6C5BFAD9}" srcOrd="1" destOrd="0" presId="urn:microsoft.com/office/officeart/2005/8/layout/chevron1"/>
    <dgm:cxn modelId="{BC0297EC-803F-4525-8A8F-6614514ECD09}" type="presParOf" srcId="{22BBB6C6-670D-41FA-A687-AAA158A3A16E}" destId="{E56299DC-170B-4220-8C15-8A4BE31A0CB3}" srcOrd="2" destOrd="0" presId="urn:microsoft.com/office/officeart/2005/8/layout/chevron1"/>
    <dgm:cxn modelId="{0265C7E8-E84A-4CB9-AA4E-7AC8C8ADB568}" type="presParOf" srcId="{E56299DC-170B-4220-8C15-8A4BE31A0CB3}" destId="{A958FC40-B702-4741-AE45-AC25A53EDBED}" srcOrd="0" destOrd="0" presId="urn:microsoft.com/office/officeart/2005/8/layout/chevron1"/>
    <dgm:cxn modelId="{8D4A76DC-6205-48A4-A09B-0CBE67C9C796}" type="presParOf" srcId="{E56299DC-170B-4220-8C15-8A4BE31A0CB3}" destId="{45AC0B77-2E23-4836-87B5-7CF752C8BFC5}" srcOrd="1" destOrd="0" presId="urn:microsoft.com/office/officeart/2005/8/layout/chevron1"/>
    <dgm:cxn modelId="{0ADF9A5C-B133-4780-BE5C-2058E05DD090}" type="presParOf" srcId="{22BBB6C6-670D-41FA-A687-AAA158A3A16E}" destId="{26D13F97-8357-4573-88DB-6AF7C49EA157}" srcOrd="3" destOrd="0" presId="urn:microsoft.com/office/officeart/2005/8/layout/chevron1"/>
    <dgm:cxn modelId="{B5A0E96A-4A4D-43FD-B3D0-94A912A0CA44}" type="presParOf" srcId="{22BBB6C6-670D-41FA-A687-AAA158A3A16E}" destId="{F2225898-8E8D-483C-AE07-2C7A8CBD38DA}" srcOrd="4" destOrd="0" presId="urn:microsoft.com/office/officeart/2005/8/layout/chevron1"/>
    <dgm:cxn modelId="{5D46D018-3ACE-4570-888D-1AE4E2BB6DDC}" type="presParOf" srcId="{F2225898-8E8D-483C-AE07-2C7A8CBD38DA}" destId="{CFE15946-C14A-47CE-A61E-18C42FDD58C3}" srcOrd="0" destOrd="0" presId="urn:microsoft.com/office/officeart/2005/8/layout/chevron1"/>
    <dgm:cxn modelId="{3C9A4B39-69AE-4338-A696-84D97AFE5D89}" type="presParOf" srcId="{F2225898-8E8D-483C-AE07-2C7A8CBD38DA}" destId="{CD499CF6-ED9E-466E-9A9B-4991B18B4CF9}" srcOrd="1" destOrd="0" presId="urn:microsoft.com/office/officeart/2005/8/layout/chevron1"/>
    <dgm:cxn modelId="{29CFEAC1-C5B8-4260-96DC-646E6779A4DC}" type="presParOf" srcId="{22BBB6C6-670D-41FA-A687-AAA158A3A16E}" destId="{CEF5649D-BF17-4729-86D8-743348F29AA5}" srcOrd="5" destOrd="0" presId="urn:microsoft.com/office/officeart/2005/8/layout/chevron1"/>
    <dgm:cxn modelId="{D46A332D-3D58-484D-BC26-DEDD4FF52604}" type="presParOf" srcId="{22BBB6C6-670D-41FA-A687-AAA158A3A16E}" destId="{9E0B6D9A-2768-4583-9883-7FCCE89C3D87}" srcOrd="6" destOrd="0" presId="urn:microsoft.com/office/officeart/2005/8/layout/chevron1"/>
    <dgm:cxn modelId="{7A7B3086-C0B4-4330-8947-1740B150C11C}" type="presParOf" srcId="{9E0B6D9A-2768-4583-9883-7FCCE89C3D87}" destId="{C048CCA5-1C6A-4BAC-9DAE-EA7091B1B948}" srcOrd="0" destOrd="0" presId="urn:microsoft.com/office/officeart/2005/8/layout/chevron1"/>
    <dgm:cxn modelId="{B896022A-7DF1-4269-BE19-88F7D03995B1}" type="presParOf" srcId="{9E0B6D9A-2768-4583-9883-7FCCE89C3D87}" destId="{D353CE59-79F1-4921-8777-97238708200B}" srcOrd="1" destOrd="0" presId="urn:microsoft.com/office/officeart/2005/8/layout/chevron1"/>
    <dgm:cxn modelId="{14C0EBA7-EDF6-44F6-A78B-70511786BABE}" type="presParOf" srcId="{22BBB6C6-670D-41FA-A687-AAA158A3A16E}" destId="{A2B7EBA1-212E-49B3-B5FA-6E4E2E7FCA4A}" srcOrd="7" destOrd="0" presId="urn:microsoft.com/office/officeart/2005/8/layout/chevron1"/>
    <dgm:cxn modelId="{6361FF3A-00CC-4956-8E64-DE3A3D26DB6B}" type="presParOf" srcId="{22BBB6C6-670D-41FA-A687-AAA158A3A16E}" destId="{824432DB-3E56-40E4-90DF-B4E0CC36E44A}" srcOrd="8" destOrd="0" presId="urn:microsoft.com/office/officeart/2005/8/layout/chevron1"/>
    <dgm:cxn modelId="{288A86BF-36BE-4E65-B284-7B59D4DA84EA}" type="presParOf" srcId="{824432DB-3E56-40E4-90DF-B4E0CC36E44A}" destId="{BA6C3280-99C5-4180-9ED8-346F6606331E}" srcOrd="0" destOrd="0" presId="urn:microsoft.com/office/officeart/2005/8/layout/chevron1"/>
    <dgm:cxn modelId="{3CF77733-9DFD-4AC4-A414-A4C9DAD9237C}" type="presParOf" srcId="{824432DB-3E56-40E4-90DF-B4E0CC36E44A}" destId="{7B492BA9-6B2A-4FAD-B306-6A000DB8F603}" srcOrd="1" destOrd="0" presId="urn:microsoft.com/office/officeart/2005/8/layout/chevron1"/>
    <dgm:cxn modelId="{1889CEA3-32A7-4E3E-804F-02FA8342AF09}" type="presParOf" srcId="{22BBB6C6-670D-41FA-A687-AAA158A3A16E}" destId="{239B0CAA-0316-4BB0-BDAF-5859D04ABB99}" srcOrd="9" destOrd="0" presId="urn:microsoft.com/office/officeart/2005/8/layout/chevron1"/>
    <dgm:cxn modelId="{C9D92004-81BB-4B50-94CD-99B2B2F242F1}" type="presParOf" srcId="{22BBB6C6-670D-41FA-A687-AAA158A3A16E}" destId="{29D91FFD-E176-4A83-BB7B-5261949C65FB}" srcOrd="10" destOrd="0" presId="urn:microsoft.com/office/officeart/2005/8/layout/chevron1"/>
    <dgm:cxn modelId="{B429DD1B-5243-4042-8B24-06E745C9BE0D}" type="presParOf" srcId="{29D91FFD-E176-4A83-BB7B-5261949C65FB}" destId="{4255A1F5-0DDB-4759-9C94-DA4143300D85}" srcOrd="0" destOrd="0" presId="urn:microsoft.com/office/officeart/2005/8/layout/chevron1"/>
    <dgm:cxn modelId="{50D8CC3E-F9E4-40F7-ACCD-281849F41F88}" type="presParOf" srcId="{29D91FFD-E176-4A83-BB7B-5261949C65FB}" destId="{A82144F1-1A74-45E9-8EA0-07090F472E0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69F712CA-67C9-442A-9A09-9F9126A22561}" type="datetimeFigureOut">
              <a:rPr lang="tr-TR" smtClean="0"/>
              <a:pPr/>
              <a:t>12.02.2019</a:t>
            </a:fld>
            <a:endParaRPr lang="tr-TR"/>
          </a:p>
        </p:txBody>
      </p:sp>
      <p:sp>
        <p:nvSpPr>
          <p:cNvPr id="4" name="3 Slayt Görüntüsü Yer Tutucusu"/>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DF366B68-9779-4812-B54B-3EA9B5510BDB}" type="slidenum">
              <a:rPr lang="tr-TR" smtClean="0"/>
              <a:pPr/>
              <a:t>‹#›</a:t>
            </a:fld>
            <a:endParaRPr lang="tr-TR"/>
          </a:p>
        </p:txBody>
      </p:sp>
    </p:spTree>
    <p:extLst>
      <p:ext uri="{BB962C8B-B14F-4D97-AF65-F5344CB8AC3E}">
        <p14:creationId xmlns:p14="http://schemas.microsoft.com/office/powerpoint/2010/main" val="2212934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3131840" y="2204864"/>
            <a:ext cx="6001936" cy="1470025"/>
          </a:xfrm>
          <a:prstGeom prst="rect">
            <a:avLst/>
          </a:prstGeom>
        </p:spPr>
        <p:txBody>
          <a:bodyPr>
            <a:normAutofit/>
          </a:bodyPr>
          <a:lstStyle>
            <a:lvl1pPr>
              <a:defRPr sz="3600">
                <a:latin typeface="Arial" panose="020B0604020202020204" pitchFamily="34" charset="0"/>
                <a:cs typeface="Arial" panose="020B0604020202020204" pitchFamily="34" charset="0"/>
              </a:defRPr>
            </a:lvl1pPr>
          </a:lstStyle>
          <a:p>
            <a:endParaRPr lang="tr-TR" dirty="0"/>
          </a:p>
        </p:txBody>
      </p:sp>
      <p:sp>
        <p:nvSpPr>
          <p:cNvPr id="3" name="2 Alt Başlık"/>
          <p:cNvSpPr>
            <a:spLocks noGrp="1"/>
          </p:cNvSpPr>
          <p:nvPr>
            <p:ph type="subTitle" idx="1"/>
          </p:nvPr>
        </p:nvSpPr>
        <p:spPr>
          <a:xfrm>
            <a:off x="3131839" y="3861048"/>
            <a:ext cx="5979355" cy="1752600"/>
          </a:xfrm>
        </p:spPr>
        <p:txBody>
          <a:bodyPr>
            <a:normAutofit/>
          </a:bodyPr>
          <a:lstStyle>
            <a:lvl1pPr marL="0" indent="0" algn="ctr">
              <a:buNone/>
              <a:defRPr sz="20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p>
            <a:fld id="{28993A8E-7A28-4856-9CEB-BD838B5B80FB}" type="datetimeFigureOut">
              <a:rPr lang="tr-TR" smtClean="0"/>
              <a:pPr/>
              <a:t>12.02.2019</a:t>
            </a:fld>
            <a:endParaRPr lang="tr-TR"/>
          </a:p>
        </p:txBody>
      </p:sp>
      <p:sp>
        <p:nvSpPr>
          <p:cNvPr id="5" name="4 Altbilgi Yer Tutucusu"/>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tr-TR" dirty="0"/>
          </a:p>
        </p:txBody>
      </p:sp>
      <p:sp>
        <p:nvSpPr>
          <p:cNvPr id="6" name="5 Slayt Numarası Yer Tutucusu"/>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073974A-1A38-4958-8EDE-884A3E1D3872}" type="slidenum">
              <a:rPr lang="tr-TR" smtClean="0"/>
              <a:pPr/>
              <a:t>‹#›</a:t>
            </a:fld>
            <a:endParaRPr lang="tr-TR" dirty="0"/>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01"/>
            <a:ext cx="3024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şlık, Dikey Metin">
    <p:spTree>
      <p:nvGrpSpPr>
        <p:cNvPr id="1" name=""/>
        <p:cNvGrpSpPr/>
        <p:nvPr/>
      </p:nvGrpSpPr>
      <p:grpSpPr>
        <a:xfrm>
          <a:off x="0" y="0"/>
          <a:ext cx="0" cy="0"/>
          <a:chOff x="0" y="0"/>
          <a:chExt cx="0" cy="0"/>
        </a:xfrm>
      </p:grpSpPr>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8993A8E-7A28-4856-9CEB-BD838B5B80FB}" type="datetimeFigureOut">
              <a:rPr lang="tr-TR" smtClean="0"/>
              <a:pPr/>
              <a:t>12.02.2019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7" name="1 Başlık"/>
          <p:cNvSpPr>
            <a:spLocks noGrp="1"/>
          </p:cNvSpPr>
          <p:nvPr>
            <p:ph type="title"/>
          </p:nvPr>
        </p:nvSpPr>
        <p:spPr>
          <a:xfrm>
            <a:off x="3059832" y="274638"/>
            <a:ext cx="5832648" cy="956989"/>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09" y="188640"/>
            <a:ext cx="25177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2951" y="1231627"/>
            <a:ext cx="4681537"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8993A8E-7A28-4856-9CEB-BD838B5B80FB}" type="datetimeFigureOut">
              <a:rPr lang="tr-TR" smtClean="0"/>
              <a:pPr/>
              <a:t>12.02.2019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Özel Düzen">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28993A8E-7A28-4856-9CEB-BD838B5B80FB}" type="datetimeFigureOut">
              <a:rPr lang="tr-TR" smtClean="0"/>
              <a:pPr/>
              <a:t>12.02.2019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073974A-1A38-4958-8EDE-884A3E1D3872}" type="slidenum">
              <a:rPr lang="tr-TR" smtClean="0"/>
              <a:pPr/>
              <a:t>‹#›</a:t>
            </a:fld>
            <a:endParaRPr lang="tr-TR"/>
          </a:p>
        </p:txBody>
      </p:sp>
    </p:spTree>
    <p:extLst>
      <p:ext uri="{BB962C8B-B14F-4D97-AF65-F5344CB8AC3E}">
        <p14:creationId xmlns:p14="http://schemas.microsoft.com/office/powerpoint/2010/main" val="225424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Özel Düzen">
    <p:spTree>
      <p:nvGrpSpPr>
        <p:cNvPr id="1" name=""/>
        <p:cNvGrpSpPr/>
        <p:nvPr/>
      </p:nvGrpSpPr>
      <p:grpSpPr>
        <a:xfrm>
          <a:off x="0" y="0"/>
          <a:ext cx="0" cy="0"/>
          <a:chOff x="0" y="0"/>
          <a:chExt cx="0" cy="0"/>
        </a:xfrm>
      </p:grpSpPr>
      <p:pic>
        <p:nvPicPr>
          <p:cNvPr id="7" name="3 Resim" descr="kapak sayfası.jpg"/>
          <p:cNvPicPr>
            <a:picLocks noChangeAspect="1"/>
          </p:cNvPicPr>
          <p:nvPr userDrawn="1"/>
        </p:nvPicPr>
        <p:blipFill>
          <a:blip r:embed="rId2" cstate="print"/>
          <a:srcRect l="40549" t="17800" r="40551" b="8001"/>
          <a:stretch>
            <a:fillRect/>
          </a:stretch>
        </p:blipFill>
        <p:spPr>
          <a:xfrm>
            <a:off x="-36512" y="0"/>
            <a:ext cx="3024336" cy="6858000"/>
          </a:xfrm>
          <a:prstGeom prst="rect">
            <a:avLst/>
          </a:prstGeom>
        </p:spPr>
      </p:pic>
      <p:sp>
        <p:nvSpPr>
          <p:cNvPr id="8" name="5 Metin kutusu"/>
          <p:cNvSpPr txBox="1"/>
          <p:nvPr userDrawn="1"/>
        </p:nvSpPr>
        <p:spPr>
          <a:xfrm>
            <a:off x="4823520" y="5014917"/>
            <a:ext cx="4320480" cy="646331"/>
          </a:xfrm>
          <a:prstGeom prst="rect">
            <a:avLst/>
          </a:prstGeom>
          <a:noFill/>
        </p:spPr>
        <p:txBody>
          <a:bodyPr wrap="square" rtlCol="0">
            <a:spAutoFit/>
          </a:bodyPr>
          <a:lstStyle/>
          <a:p>
            <a:pPr algn="r"/>
            <a:r>
              <a:rPr lang="tr-TR" sz="3600" dirty="0" smtClean="0">
                <a:effectLst>
                  <a:outerShdw blurRad="38100" dist="38100" dir="2700000" algn="tl">
                    <a:srgbClr val="000000">
                      <a:alpha val="43137"/>
                    </a:srgbClr>
                  </a:outerShdw>
                </a:effectLst>
              </a:rPr>
              <a:t>Teşekkür Ederiz</a:t>
            </a:r>
            <a:endParaRPr lang="tr-TR"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2101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8"/>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671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305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8125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8977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9"/>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06099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879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28993A8E-7A28-4856-9CEB-BD838B5B80FB}" type="datetimeFigureOut">
              <a:rPr lang="tr-TR" smtClean="0"/>
              <a:pPr/>
              <a:t>12.02.2019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11" name="1 Başlık"/>
          <p:cNvSpPr>
            <a:spLocks noGrp="1"/>
          </p:cNvSpPr>
          <p:nvPr>
            <p:ph type="title"/>
          </p:nvPr>
        </p:nvSpPr>
        <p:spPr>
          <a:xfrm>
            <a:off x="3131840" y="2060848"/>
            <a:ext cx="5396136" cy="2010147"/>
          </a:xfrm>
          <a:prstGeom prst="rect">
            <a:avLst/>
          </a:prstGeom>
        </p:spPr>
        <p:txBody>
          <a:bodyPr anchor="t"/>
          <a:lstStyle>
            <a:lvl1pPr algn="l">
              <a:defRPr sz="4000" b="1" cap="a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01"/>
            <a:ext cx="30241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46041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4" y="273049"/>
            <a:ext cx="3008313" cy="1162051"/>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01407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1"/>
            <a:ext cx="5486400" cy="5667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1259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89887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06376"/>
            <a:ext cx="2057400" cy="4387851"/>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06376"/>
            <a:ext cx="6019800" cy="43878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5047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8993A8E-7A28-4856-9CEB-BD838B5B80FB}" type="datetimeFigureOut">
              <a:rPr lang="tr-TR" smtClean="0"/>
              <a:pPr/>
              <a:t>12.02.2019</a:t>
            </a:fld>
            <a:endParaRPr lang="tr-TR"/>
          </a:p>
        </p:txBody>
      </p:sp>
      <p:sp>
        <p:nvSpPr>
          <p:cNvPr id="5" name="4 Altbilgi Yer Tutucusu"/>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tr-TR"/>
          </a:p>
        </p:txBody>
      </p:sp>
      <p:sp>
        <p:nvSpPr>
          <p:cNvPr id="6" name="5 Slayt Numarası Yer Tutucusu"/>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073974A-1A38-4958-8EDE-884A3E1D3872}" type="slidenum">
              <a:rPr lang="tr-TR" smtClean="0"/>
              <a:pPr/>
              <a:t>‹#›</a:t>
            </a:fld>
            <a:endParaRPr lang="tr-TR"/>
          </a:p>
        </p:txBody>
      </p:sp>
      <p:sp>
        <p:nvSpPr>
          <p:cNvPr id="7" name="2 Metin Yer Tutucusu"/>
          <p:cNvSpPr>
            <a:spLocks noGrp="1"/>
          </p:cNvSpPr>
          <p:nvPr>
            <p:ph type="body" idx="1"/>
          </p:nvPr>
        </p:nvSpPr>
        <p:spPr>
          <a:xfrm>
            <a:off x="722313" y="2504877"/>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smtClean="0"/>
              <a:t>Asıl metin stillerini düzenlemek için tıklatın</a:t>
            </a:r>
          </a:p>
        </p:txBody>
      </p:sp>
      <p:sp>
        <p:nvSpPr>
          <p:cNvPr id="8" name="1 Başlık"/>
          <p:cNvSpPr>
            <a:spLocks noGrp="1"/>
          </p:cNvSpPr>
          <p:nvPr>
            <p:ph type="title"/>
          </p:nvPr>
        </p:nvSpPr>
        <p:spPr>
          <a:xfrm>
            <a:off x="722313" y="4011141"/>
            <a:ext cx="7772400" cy="1362075"/>
          </a:xfrm>
          <a:prstGeom prst="rect">
            <a:avLst/>
          </a:prstGeom>
        </p:spPr>
        <p:txBody>
          <a:bodyPr anchor="t"/>
          <a:lstStyle>
            <a:lvl1pPr algn="l">
              <a:defRPr sz="4000" b="1" cap="all">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09" y="188640"/>
            <a:ext cx="25177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1920" y="5445224"/>
            <a:ext cx="4681537"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059832" y="274638"/>
            <a:ext cx="5832648" cy="956989"/>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8993A8E-7A28-4856-9CEB-BD838B5B80FB}" type="datetimeFigureOut">
              <a:rPr lang="tr-TR" smtClean="0"/>
              <a:pPr/>
              <a:t>12.02.2019</a:t>
            </a:fld>
            <a:endParaRPr lang="tr-TR"/>
          </a:p>
        </p:txBody>
      </p:sp>
      <p:sp>
        <p:nvSpPr>
          <p:cNvPr id="5" name="4 Altbilgi Yer Tutucusu"/>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tr-TR"/>
          </a:p>
        </p:txBody>
      </p:sp>
      <p:sp>
        <p:nvSpPr>
          <p:cNvPr id="6" name="5 Slayt Numarası Yer Tutucusu"/>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073974A-1A38-4958-8EDE-884A3E1D3872}" type="slidenum">
              <a:rPr lang="tr-TR" smtClean="0"/>
              <a:pPr/>
              <a:t>‹#›</a:t>
            </a:fld>
            <a:endParaRPr lang="tr-T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09" y="188640"/>
            <a:ext cx="25177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2951" y="1231627"/>
            <a:ext cx="4681537"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İçerik Yer Tutucusu"/>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4 Veri Yer Tutucusu"/>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8993A8E-7A28-4856-9CEB-BD838B5B80FB}" type="datetimeFigureOut">
              <a:rPr lang="tr-TR" smtClean="0"/>
              <a:pPr/>
              <a:t>12.02.2019</a:t>
            </a:fld>
            <a:endParaRPr lang="tr-TR"/>
          </a:p>
        </p:txBody>
      </p:sp>
      <p:sp>
        <p:nvSpPr>
          <p:cNvPr id="6" name="5 Altbilgi Yer Tutucusu"/>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tr-TR" dirty="0"/>
          </a:p>
        </p:txBody>
      </p:sp>
      <p:sp>
        <p:nvSpPr>
          <p:cNvPr id="7" name="6 Slayt Numarası Yer Tutucusu"/>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073974A-1A38-4958-8EDE-884A3E1D3872}" type="slidenum">
              <a:rPr lang="tr-TR" smtClean="0"/>
              <a:pPr/>
              <a:t>‹#›</a:t>
            </a:fld>
            <a:endParaRPr lang="tr-TR"/>
          </a:p>
        </p:txBody>
      </p:sp>
      <p:sp>
        <p:nvSpPr>
          <p:cNvPr id="8" name="1 Başlık"/>
          <p:cNvSpPr>
            <a:spLocks noGrp="1"/>
          </p:cNvSpPr>
          <p:nvPr>
            <p:ph type="title"/>
          </p:nvPr>
        </p:nvSpPr>
        <p:spPr>
          <a:xfrm>
            <a:off x="3059832" y="274638"/>
            <a:ext cx="5832648" cy="956989"/>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09" y="188640"/>
            <a:ext cx="25177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2951" y="1231627"/>
            <a:ext cx="4681537"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rşılaştırma">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7" name="6 Veri Yer Tutucusu"/>
          <p:cNvSpPr>
            <a:spLocks noGrp="1"/>
          </p:cNvSpPr>
          <p:nvPr>
            <p:ph type="dt" sz="half" idx="10"/>
          </p:nvPr>
        </p:nvSpPr>
        <p:spPr/>
        <p:txBody>
          <a:bodyPr/>
          <a:lstStyle/>
          <a:p>
            <a:fld id="{28993A8E-7A28-4856-9CEB-BD838B5B80FB}" type="datetimeFigureOut">
              <a:rPr lang="tr-TR" smtClean="0"/>
              <a:pPr/>
              <a:t>12.02.2019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10" name="1 Başlık"/>
          <p:cNvSpPr>
            <a:spLocks noGrp="1"/>
          </p:cNvSpPr>
          <p:nvPr>
            <p:ph type="title"/>
          </p:nvPr>
        </p:nvSpPr>
        <p:spPr>
          <a:xfrm>
            <a:off x="3059832" y="274638"/>
            <a:ext cx="5832648" cy="956989"/>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09" y="188640"/>
            <a:ext cx="25177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2951" y="1231627"/>
            <a:ext cx="4681537"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3 İçerik Yer Tutucusu"/>
          <p:cNvSpPr>
            <a:spLocks noGrp="1"/>
          </p:cNvSpPr>
          <p:nvPr>
            <p:ph sz="half" idx="13"/>
          </p:nvPr>
        </p:nvSpPr>
        <p:spPr>
          <a:xfrm>
            <a:off x="4644008" y="2204864"/>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12.02.2019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9" name="2 İçerik Yer Tutucusu"/>
          <p:cNvSpPr>
            <a:spLocks noGrp="1"/>
          </p:cNvSpPr>
          <p:nvPr>
            <p:ph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0729" y="44624"/>
            <a:ext cx="25177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Başlık"/>
          <p:cNvSpPr>
            <a:spLocks noGrp="1"/>
          </p:cNvSpPr>
          <p:nvPr>
            <p:ph type="title"/>
          </p:nvPr>
        </p:nvSpPr>
        <p:spPr>
          <a:xfrm>
            <a:off x="2843808" y="167135"/>
            <a:ext cx="3750748" cy="956989"/>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2051" name="Picture 3" descr="D:\Desktop\Loho202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78087"/>
            <a:ext cx="1047391" cy="18768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şlıklı İçerik">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Metin Yer Tutucusu"/>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5" name="4 Veri Yer Tutucusu"/>
          <p:cNvSpPr>
            <a:spLocks noGrp="1"/>
          </p:cNvSpPr>
          <p:nvPr>
            <p:ph type="dt" sz="half" idx="10"/>
          </p:nvPr>
        </p:nvSpPr>
        <p:spPr/>
        <p:txBody>
          <a:bodyPr/>
          <a:lstStyle/>
          <a:p>
            <a:fld id="{28993A8E-7A28-4856-9CEB-BD838B5B80FB}" type="datetimeFigureOut">
              <a:rPr lang="tr-TR" smtClean="0"/>
              <a:pPr/>
              <a:t>12.02.2019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
        <p:nvSpPr>
          <p:cNvPr id="8" name="1 Başlık"/>
          <p:cNvSpPr>
            <a:spLocks noGrp="1"/>
          </p:cNvSpPr>
          <p:nvPr>
            <p:ph type="title"/>
          </p:nvPr>
        </p:nvSpPr>
        <p:spPr>
          <a:xfrm>
            <a:off x="467544" y="1340768"/>
            <a:ext cx="3002645" cy="956989"/>
          </a:xfrm>
          <a:prstGeom prst="rect">
            <a:avLst/>
          </a:prstGeom>
        </p:spPr>
        <p:txBody>
          <a:bodyPr>
            <a:normAutofit/>
          </a:bodyPr>
          <a:lstStyle>
            <a:lvl1pPr algn="r">
              <a:defRPr sz="1600">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560" y="152127"/>
            <a:ext cx="25177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84" y="2276872"/>
            <a:ext cx="2642605" cy="4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dirty="0" smtClean="0"/>
              <a:t>Asıl başlık stili için tıklatın</a:t>
            </a:r>
            <a:endParaRPr lang="tr-TR" dirty="0"/>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5" name="4 Veri Yer Tutucusu"/>
          <p:cNvSpPr>
            <a:spLocks noGrp="1"/>
          </p:cNvSpPr>
          <p:nvPr>
            <p:ph type="dt" sz="half" idx="10"/>
          </p:nvPr>
        </p:nvSpPr>
        <p:spPr/>
        <p:txBody>
          <a:bodyPr/>
          <a:lstStyle/>
          <a:p>
            <a:fld id="{28993A8E-7A28-4856-9CEB-BD838B5B80FB}" type="datetimeFigureOut">
              <a:rPr lang="tr-TR" smtClean="0"/>
              <a:pPr/>
              <a:t>12.02.2019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93A8E-7A28-4856-9CEB-BD838B5B80FB}" type="datetimeFigureOut">
              <a:rPr lang="tr-TR" smtClean="0"/>
              <a:pPr/>
              <a:t>12.02.2019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3974A-1A38-4958-8EDE-884A3E1D387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0"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66B2F-A756-4C06-9604-CD7B4C6B2362}" type="datetimeFigureOut">
              <a:rPr lang="tr-TR" smtClean="0">
                <a:solidFill>
                  <a:prstClr val="black">
                    <a:tint val="75000"/>
                  </a:prstClr>
                </a:solidFill>
              </a:rPr>
              <a:pPr/>
              <a:t>12.02.2019</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7A860-A659-42AD-92F8-27620772AAC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506166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etin kutusu 4"/>
          <p:cNvSpPr txBox="1"/>
          <p:nvPr/>
        </p:nvSpPr>
        <p:spPr>
          <a:xfrm>
            <a:off x="3779912" y="1124744"/>
            <a:ext cx="4896544" cy="3785652"/>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4000" dirty="0" smtClean="0">
                <a:ln w="0"/>
                <a:solidFill>
                  <a:schemeClr val="bg1"/>
                </a:solidFill>
                <a:effectLst>
                  <a:outerShdw blurRad="38100" dist="19050" dir="2700000" algn="tl" rotWithShape="0">
                    <a:schemeClr val="dk1">
                      <a:alpha val="40000"/>
                    </a:schemeClr>
                  </a:outerShdw>
                </a:effectLst>
              </a:rPr>
              <a:t>EĞİTİMDE İYİ ÖRNEKLERDEN ÖZGÜN UYGULAMALARA SERGİSİ </a:t>
            </a:r>
          </a:p>
          <a:p>
            <a:pPr algn="ctr">
              <a:defRPr/>
            </a:pPr>
            <a:r>
              <a:rPr lang="en-US" sz="4000" dirty="0" smtClean="0">
                <a:ln w="0"/>
                <a:solidFill>
                  <a:schemeClr val="bg1"/>
                </a:solidFill>
                <a:effectLst>
                  <a:outerShdw blurRad="38100" dist="19050" dir="2700000" algn="tl" rotWithShape="0">
                    <a:schemeClr val="dk1">
                      <a:alpha val="40000"/>
                    </a:schemeClr>
                  </a:outerShdw>
                </a:effectLst>
              </a:rPr>
              <a:t>(İstanbul </a:t>
            </a:r>
            <a:r>
              <a:rPr lang="en-US" sz="4000" dirty="0">
                <a:ln w="0"/>
                <a:solidFill>
                  <a:schemeClr val="bg1"/>
                </a:solidFill>
                <a:effectLst>
                  <a:outerShdw blurRad="38100" dist="19050" dir="2700000" algn="tl" rotWithShape="0">
                    <a:schemeClr val="dk1">
                      <a:alpha val="40000"/>
                    </a:schemeClr>
                  </a:outerShdw>
                </a:effectLst>
              </a:rPr>
              <a:t>2019)</a:t>
            </a:r>
          </a:p>
        </p:txBody>
      </p:sp>
      <p:pic>
        <p:nvPicPr>
          <p:cNvPr id="2" name="Resim 1"/>
          <p:cNvPicPr>
            <a:picLocks noChangeAspect="1"/>
          </p:cNvPicPr>
          <p:nvPr/>
        </p:nvPicPr>
        <p:blipFill>
          <a:blip r:embed="rId2"/>
          <a:stretch>
            <a:fillRect/>
          </a:stretch>
        </p:blipFill>
        <p:spPr>
          <a:xfrm>
            <a:off x="683568" y="3068960"/>
            <a:ext cx="3566469" cy="3273836"/>
          </a:xfrm>
          <a:prstGeom prst="rect">
            <a:avLst/>
          </a:prstGeom>
        </p:spPr>
      </p:pic>
    </p:spTree>
    <p:extLst>
      <p:ext uri="{BB962C8B-B14F-4D97-AF65-F5344CB8AC3E}">
        <p14:creationId xmlns:p14="http://schemas.microsoft.com/office/powerpoint/2010/main" val="1759648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19672" y="980728"/>
            <a:ext cx="6912768" cy="3816424"/>
          </a:xfrm>
        </p:spPr>
        <p:txBody>
          <a:bodyPr>
            <a:normAutofit fontScale="25000" lnSpcReduction="20000"/>
          </a:bodyPr>
          <a:lstStyle/>
          <a:p>
            <a:pPr algn="just"/>
            <a:r>
              <a:rPr lang="tr-TR" sz="9600" dirty="0">
                <a:latin typeface="Times New Roman" panose="02020603050405020304" pitchFamily="18" charset="0"/>
                <a:cs typeface="Times New Roman" panose="02020603050405020304" pitchFamily="18" charset="0"/>
              </a:rPr>
              <a:t>Eğitim ortamlarının farklılıkları kapsayacak bir okul iklimi oluşturmaları beklenir. Bu çerçevede özel eğitime gereksinim duyan öğrencilere cevap verebilecek uygulamaların hayata geçirilmesi </a:t>
            </a:r>
            <a:r>
              <a:rPr lang="tr-TR" sz="9600" dirty="0" smtClean="0">
                <a:latin typeface="Times New Roman" panose="02020603050405020304" pitchFamily="18" charset="0"/>
                <a:cs typeface="Times New Roman" panose="02020603050405020304" pitchFamily="18" charset="0"/>
              </a:rPr>
              <a:t>önemlidir.</a:t>
            </a:r>
          </a:p>
          <a:p>
            <a:pPr algn="just"/>
            <a:r>
              <a:rPr lang="tr-TR" sz="9600" dirty="0" smtClean="0">
                <a:latin typeface="Times New Roman" panose="02020603050405020304" pitchFamily="18" charset="0"/>
                <a:cs typeface="Times New Roman" panose="02020603050405020304" pitchFamily="18" charset="0"/>
              </a:rPr>
              <a:t>Dolayısıyla </a:t>
            </a:r>
            <a:r>
              <a:rPr lang="tr-TR" sz="9600" dirty="0">
                <a:latin typeface="Times New Roman" panose="02020603050405020304" pitchFamily="18" charset="0"/>
                <a:cs typeface="Times New Roman" panose="02020603050405020304" pitchFamily="18" charset="0"/>
              </a:rPr>
              <a:t>özel </a:t>
            </a:r>
            <a:r>
              <a:rPr lang="tr-TR" sz="9600" dirty="0" err="1">
                <a:latin typeface="Times New Roman" panose="02020603050405020304" pitchFamily="18" charset="0"/>
                <a:cs typeface="Times New Roman" panose="02020603050405020304" pitchFamily="18" charset="0"/>
              </a:rPr>
              <a:t>gereksinimli</a:t>
            </a:r>
            <a:r>
              <a:rPr lang="tr-TR" sz="9600" dirty="0">
                <a:latin typeface="Times New Roman" panose="02020603050405020304" pitchFamily="18" charset="0"/>
                <a:cs typeface="Times New Roman" panose="02020603050405020304" pitchFamily="18" charset="0"/>
              </a:rPr>
              <a:t> öğrencilerimizi akranlarından soyutlamayan, birlikte yaşama kültürünü daha fazla destekleyen özel bir bakışı, eğitim sistemimizde kurgulamak ve etkinliğini sağlamak son derece önemlidir. </a:t>
            </a:r>
            <a:endParaRPr lang="tr-TR" sz="9600" dirty="0">
              <a:latin typeface="Times New Roman" panose="02020603050405020304" pitchFamily="18" charset="0"/>
              <a:cs typeface="Times New Roman" panose="02020603050405020304" pitchFamily="18" charset="0"/>
            </a:endParaRPr>
          </a:p>
          <a:p>
            <a:pPr algn="just"/>
            <a:r>
              <a:rPr lang="tr-TR" sz="9600" dirty="0">
                <a:latin typeface="Times New Roman" panose="02020603050405020304" pitchFamily="18" charset="0"/>
                <a:cs typeface="Times New Roman" panose="02020603050405020304" pitchFamily="18" charset="0"/>
              </a:rPr>
              <a:t>Şehrimizde özel eğitim öğrencilerinin kendi potansiyellerini ortaya çıkarmalarını sağlayan, kaynaştırma eğitiminin iyileştirilmesini hedefleyen, öğrencilerin gereksinim düzeylerine ve bunların türlerine göre yaşam becerileri elde etmelerini destekleyen hayli </a:t>
            </a:r>
            <a:r>
              <a:rPr lang="tr-TR" sz="9600" dirty="0" smtClean="0">
                <a:latin typeface="Times New Roman" panose="02020603050405020304" pitchFamily="18" charset="0"/>
                <a:cs typeface="Times New Roman" panose="02020603050405020304" pitchFamily="18" charset="0"/>
              </a:rPr>
              <a:t>uygulamaları bu kategoride paylaşabilirsiniz.</a:t>
            </a:r>
            <a:endParaRPr lang="tr-TR" sz="9600" dirty="0" smtClean="0">
              <a:latin typeface="Times New Roman" panose="02020603050405020304" pitchFamily="18" charset="0"/>
              <a:cs typeface="Times New Roman" panose="02020603050405020304" pitchFamily="18" charset="0"/>
            </a:endParaRPr>
          </a:p>
          <a:p>
            <a:pPr marL="0" indent="0" algn="just">
              <a:buNone/>
            </a:pP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79712" y="188640"/>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4. Özel Eğitim</a:t>
            </a:r>
            <a:r>
              <a:rPr lang="tr-TR" sz="2800" b="1" dirty="0" smtClean="0">
                <a:ln w="0"/>
                <a:solidFill>
                  <a:schemeClr val="bg1"/>
                </a:solidFill>
                <a:effectLst>
                  <a:outerShdw blurRad="38100" dist="19050" dir="2700000" algn="tl" rotWithShape="0">
                    <a:schemeClr val="dk1">
                      <a:alpha val="40000"/>
                    </a:schemeClr>
                  </a:outerShdw>
                </a:effectLst>
              </a:rPr>
              <a:t>:</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9841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25000" lnSpcReduction="20000"/>
          </a:bodyPr>
          <a:lstStyle/>
          <a:p>
            <a:pPr algn="just"/>
            <a:r>
              <a:rPr lang="tr-TR" sz="10400" dirty="0">
                <a:latin typeface="Times New Roman" panose="02020603050405020304" pitchFamily="18" charset="0"/>
                <a:cs typeface="Times New Roman" panose="02020603050405020304" pitchFamily="18" charset="0"/>
              </a:rPr>
              <a:t>Çevre en basit anlamıyla canlı ve cansız varlıkların beraber bulundukları ortam şeklinde düşünülebilir. Bu beraberlik sayesinde bir etkileşim olmaması kaçınılmazdır. </a:t>
            </a:r>
          </a:p>
          <a:p>
            <a:pPr algn="just"/>
            <a:r>
              <a:rPr lang="tr-TR" sz="10400" dirty="0">
                <a:latin typeface="Times New Roman" panose="02020603050405020304" pitchFamily="18" charset="0"/>
                <a:cs typeface="Times New Roman" panose="02020603050405020304" pitchFamily="18" charset="0"/>
              </a:rPr>
              <a:t>Birey ve toplum olarak ulaşılması gereken nokta sürdürülebilir bir yaşam ve çevre olmalı. Zaten ekolojik okuryazarlık, yeryüzünde hayatı mümkün kılan doğal süreçleri anlamak ve bu süreçleri gündelik hayatın bir parçası haline getirmek şeklinde tanımlanmaktadır. </a:t>
            </a:r>
          </a:p>
          <a:p>
            <a:pPr algn="just"/>
            <a:r>
              <a:rPr lang="tr-TR" sz="10400" dirty="0" smtClean="0">
                <a:latin typeface="Times New Roman" panose="02020603050405020304" pitchFamily="18" charset="0"/>
                <a:cs typeface="Times New Roman" panose="02020603050405020304" pitchFamily="18" charset="0"/>
              </a:rPr>
              <a:t>Bunun </a:t>
            </a:r>
            <a:r>
              <a:rPr lang="tr-TR" sz="10400" dirty="0">
                <a:latin typeface="Times New Roman" panose="02020603050405020304" pitchFamily="18" charset="0"/>
                <a:cs typeface="Times New Roman" panose="02020603050405020304" pitchFamily="18" charset="0"/>
              </a:rPr>
              <a:t>için bugün neler yapmalı, çevre bilinci nasıl daha üst seviyelere taşınabilir, insanları nasıl daha bilinçli kılınabilir, şeklindeki sorular önem arz eder. </a:t>
            </a:r>
            <a:endParaRPr lang="tr-TR" sz="10400"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a:ln w="0"/>
                <a:solidFill>
                  <a:schemeClr val="bg1"/>
                </a:solidFill>
                <a:effectLst>
                  <a:outerShdw blurRad="38100" dist="19050" dir="2700000" algn="tl" rotWithShape="0">
                    <a:schemeClr val="dk1">
                      <a:alpha val="40000"/>
                    </a:schemeClr>
                  </a:outerShdw>
                </a:effectLst>
              </a:rPr>
              <a:t>5</a:t>
            </a:r>
            <a:r>
              <a:rPr lang="tr-TR" sz="2800" b="1" dirty="0" smtClean="0">
                <a:ln w="0"/>
                <a:solidFill>
                  <a:schemeClr val="bg1"/>
                </a:solidFill>
                <a:effectLst>
                  <a:outerShdw blurRad="38100" dist="19050" dir="2700000" algn="tl" rotWithShape="0">
                    <a:schemeClr val="dk1">
                      <a:alpha val="40000"/>
                    </a:schemeClr>
                  </a:outerShdw>
                </a:effectLst>
              </a:rPr>
              <a:t>. </a:t>
            </a:r>
            <a:r>
              <a:rPr lang="tr-TR" sz="2800" b="1" dirty="0" smtClean="0">
                <a:ln w="0"/>
                <a:solidFill>
                  <a:schemeClr val="bg1"/>
                </a:solidFill>
                <a:effectLst>
                  <a:outerShdw blurRad="38100" dist="19050" dir="2700000" algn="tl" rotWithShape="0">
                    <a:schemeClr val="dk1">
                      <a:alpha val="40000"/>
                    </a:schemeClr>
                  </a:outerShdw>
                </a:effectLst>
              </a:rPr>
              <a:t>Çevre ve Okul Estetiği: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44037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25000" lnSpcReduction="20000"/>
          </a:bodyPr>
          <a:lstStyle/>
          <a:p>
            <a:pPr algn="just"/>
            <a:r>
              <a:rPr lang="tr-TR" sz="10400" dirty="0">
                <a:latin typeface="Times New Roman" panose="02020603050405020304" pitchFamily="18" charset="0"/>
                <a:cs typeface="Times New Roman" panose="02020603050405020304" pitchFamily="18" charset="0"/>
              </a:rPr>
              <a:t>Çevre bilinci, iklim değişikliğinin sonuçlarına yaratıcı, yenilikçi çözümler, atık yönetimi, yenilenebilir enerji kaynakları, geri dönüşüm, enerji tasarrufu gibi uygulamalardan hareketle doğa ve insanı birbirinden ayrı görmeyen, doğadan öğrendiğini bir sorunun çözümüne dönüştürmeyi amaçlayan çalışmaları bu kategoride paylaşabilirsiniz.</a:t>
            </a:r>
          </a:p>
          <a:p>
            <a:pPr algn="just"/>
            <a:r>
              <a:rPr lang="tr-TR" sz="10400" dirty="0">
                <a:latin typeface="Times New Roman" panose="02020603050405020304" pitchFamily="18" charset="0"/>
                <a:cs typeface="Times New Roman" panose="02020603050405020304" pitchFamily="18" charset="0"/>
              </a:rPr>
              <a:t>Okulların, sınıfların ve tüm eğitim ortamlarının estetik bir şekilde düzenlenmesini/geliştirilmesini dolayısıyla okullara yeni boyut katmayı sağlayan çalışmaları bu kategoride paylaşabilirsiniz. </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a:ln w="0"/>
                <a:solidFill>
                  <a:schemeClr val="bg1"/>
                </a:solidFill>
                <a:effectLst>
                  <a:outerShdw blurRad="38100" dist="19050" dir="2700000" algn="tl" rotWithShape="0">
                    <a:schemeClr val="dk1">
                      <a:alpha val="40000"/>
                    </a:schemeClr>
                  </a:outerShdw>
                </a:effectLst>
              </a:rPr>
              <a:t>5</a:t>
            </a:r>
            <a:r>
              <a:rPr lang="tr-TR" sz="2800" b="1" dirty="0" smtClean="0">
                <a:ln w="0"/>
                <a:solidFill>
                  <a:schemeClr val="bg1"/>
                </a:solidFill>
                <a:effectLst>
                  <a:outerShdw blurRad="38100" dist="19050" dir="2700000" algn="tl" rotWithShape="0">
                    <a:schemeClr val="dk1">
                      <a:alpha val="40000"/>
                    </a:schemeClr>
                  </a:outerShdw>
                </a:effectLst>
              </a:rPr>
              <a:t>. </a:t>
            </a:r>
            <a:r>
              <a:rPr lang="tr-TR" sz="2800" b="1" dirty="0" smtClean="0">
                <a:ln w="0"/>
                <a:solidFill>
                  <a:schemeClr val="bg1"/>
                </a:solidFill>
                <a:effectLst>
                  <a:outerShdw blurRad="38100" dist="19050" dir="2700000" algn="tl" rotWithShape="0">
                    <a:schemeClr val="dk1">
                      <a:alpha val="40000"/>
                    </a:schemeClr>
                  </a:outerShdw>
                </a:effectLst>
              </a:rPr>
              <a:t>Çevre ve Okul Estetiği: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19600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25000" lnSpcReduction="20000"/>
          </a:bodyPr>
          <a:lstStyle/>
          <a:p>
            <a:pPr algn="just"/>
            <a:r>
              <a:rPr lang="tr-TR" sz="10400" dirty="0">
                <a:latin typeface="Times New Roman" panose="02020603050405020304" pitchFamily="18" charset="0"/>
                <a:cs typeface="Times New Roman" panose="02020603050405020304" pitchFamily="18" charset="0"/>
              </a:rPr>
              <a:t>Başvurular ve katılım işlemleri, 4 Şubat 2019- 24 Şubat 2019 tarihleri arasında www.istmem.com web sayfası üzerinden e-başvuru şeklinde yapılacaktır. </a:t>
            </a:r>
          </a:p>
          <a:p>
            <a:pPr algn="just"/>
            <a:endParaRPr lang="tr-TR" sz="10400" dirty="0">
              <a:latin typeface="Times New Roman" panose="02020603050405020304" pitchFamily="18" charset="0"/>
              <a:cs typeface="Times New Roman" panose="02020603050405020304" pitchFamily="18" charset="0"/>
            </a:endParaRPr>
          </a:p>
          <a:p>
            <a:pPr algn="just"/>
            <a:r>
              <a:rPr lang="tr-TR" sz="10400" dirty="0">
                <a:latin typeface="Times New Roman" panose="02020603050405020304" pitchFamily="18" charset="0"/>
                <a:cs typeface="Times New Roman" panose="02020603050405020304" pitchFamily="18" charset="0"/>
              </a:rPr>
              <a:t>	www.istmem.com web sayfasında e-başvuru linkinde yer alan başvuru formu (EK-1) yönergeye uygun şekilde doldurulup kaydedildikten sonra (başvuru süresi içerisinde) sistem tarafından otomatik olarak oluşturulan takip numarası başvuru numaranız olacaktır. </a:t>
            </a:r>
          </a:p>
          <a:p>
            <a:pPr algn="just"/>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BAŞVURU İŞLEMLERİ: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48527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19672" y="1204376"/>
            <a:ext cx="6912768" cy="4384864"/>
          </a:xfrm>
        </p:spPr>
        <p:txBody>
          <a:bodyPr>
            <a:normAutofit fontScale="25000" lnSpcReduction="20000"/>
          </a:bodyPr>
          <a:lstStyle/>
          <a:p>
            <a:pPr algn="just"/>
            <a:endParaRPr lang="tr-TR" dirty="0">
              <a:latin typeface="Times New Roman" panose="02020603050405020304" pitchFamily="18" charset="0"/>
              <a:cs typeface="Times New Roman" panose="02020603050405020304" pitchFamily="18" charset="0"/>
            </a:endParaRPr>
          </a:p>
          <a:p>
            <a:pPr algn="just"/>
            <a:r>
              <a:rPr lang="tr-TR" sz="8800" dirty="0" smtClean="0">
                <a:latin typeface="Times New Roman" panose="02020603050405020304" pitchFamily="18" charset="0"/>
                <a:cs typeface="Times New Roman" panose="02020603050405020304" pitchFamily="18" charset="0"/>
              </a:rPr>
              <a:t>Takip numaranız formda belirtilen e-posta adresinize gönderilecektir. Başvurunuzu takip etmek için takip numaranızı not almanız gerekmektedir.</a:t>
            </a:r>
          </a:p>
          <a:p>
            <a:pPr algn="just"/>
            <a:r>
              <a:rPr lang="tr-TR" sz="8800" dirty="0" smtClean="0">
                <a:latin typeface="Times New Roman" panose="02020603050405020304" pitchFamily="18" charset="0"/>
                <a:cs typeface="Times New Roman" panose="02020603050405020304" pitchFamily="18" charset="0"/>
              </a:rPr>
              <a:t>Takip numaranızı aldıktan sonra işleminiz tamamlanmış olacaktır. Bilgilerde değişiklik yapılmak istendiğinde son başvuru tarihine kadar takip numarası kullanılarak başvuru formuna ulaşılabilecek ve istenilen değişiklikler yapılabilecektir. </a:t>
            </a:r>
          </a:p>
          <a:p>
            <a:pPr algn="just"/>
            <a:r>
              <a:rPr lang="tr-TR" sz="8800" dirty="0">
                <a:latin typeface="Times New Roman" panose="02020603050405020304" pitchFamily="18" charset="0"/>
                <a:cs typeface="Times New Roman" panose="02020603050405020304" pitchFamily="18" charset="0"/>
              </a:rPr>
              <a:t>Başvuru formundaki bilgilerin yanlış veya eksik olması durumunda başvuru geçersiz sayılacaktır. </a:t>
            </a:r>
          </a:p>
          <a:p>
            <a:pPr algn="just"/>
            <a:r>
              <a:rPr lang="tr-TR" sz="8800" dirty="0" smtClean="0">
                <a:latin typeface="Times New Roman" panose="02020603050405020304" pitchFamily="18" charset="0"/>
                <a:cs typeface="Times New Roman" panose="02020603050405020304" pitchFamily="18" charset="0"/>
              </a:rPr>
              <a:t>Mükerrer </a:t>
            </a:r>
            <a:r>
              <a:rPr lang="tr-TR" sz="8800" dirty="0">
                <a:latin typeface="Times New Roman" panose="02020603050405020304" pitchFamily="18" charset="0"/>
                <a:cs typeface="Times New Roman" panose="02020603050405020304" pitchFamily="18" charset="0"/>
              </a:rPr>
              <a:t>başvurularda en son yapılan başvuru değerlendirmeye alınacaktır. </a:t>
            </a:r>
          </a:p>
          <a:p>
            <a:pPr algn="just"/>
            <a:r>
              <a:rPr lang="tr-TR" sz="8800" dirty="0" smtClean="0">
                <a:latin typeface="Times New Roman" panose="02020603050405020304" pitchFamily="18" charset="0"/>
                <a:cs typeface="Times New Roman" panose="02020603050405020304" pitchFamily="18" charset="0"/>
              </a:rPr>
              <a:t>Son </a:t>
            </a:r>
            <a:r>
              <a:rPr lang="tr-TR" sz="8800" dirty="0">
                <a:latin typeface="Times New Roman" panose="02020603050405020304" pitchFamily="18" charset="0"/>
                <a:cs typeface="Times New Roman" panose="02020603050405020304" pitchFamily="18" charset="0"/>
              </a:rPr>
              <a:t>başvuru tarihinden sonra herhangi bir değişiklik yapılamayacaktır.</a:t>
            </a:r>
          </a:p>
          <a:p>
            <a:pPr algn="just"/>
            <a:endParaRPr lang="tr-TR" sz="10400" dirty="0" smtClean="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BAŞVURU İŞLEMLERİ: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58839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25000" lnSpcReduction="20000"/>
          </a:bodyPr>
          <a:lstStyle/>
          <a:p>
            <a:pPr algn="just"/>
            <a:r>
              <a:rPr lang="tr-TR" sz="8800" dirty="0">
                <a:latin typeface="Times New Roman" panose="02020603050405020304" pitchFamily="18" charset="0"/>
                <a:cs typeface="Times New Roman" panose="02020603050405020304" pitchFamily="18" charset="0"/>
              </a:rPr>
              <a:t>İlimizdeki tüm resmî okul/kurumlarda görev yapan kişi ya da kişiler eğitimde iyi örnek oluşturduğuna inandıkları uygulamalarını sunmak üzere başvurabilirler. </a:t>
            </a:r>
          </a:p>
          <a:p>
            <a:pPr algn="just"/>
            <a:r>
              <a:rPr lang="tr-TR" sz="8800" dirty="0" smtClean="0">
                <a:latin typeface="Times New Roman" panose="02020603050405020304" pitchFamily="18" charset="0"/>
                <a:cs typeface="Times New Roman" panose="02020603050405020304" pitchFamily="18" charset="0"/>
              </a:rPr>
              <a:t>Kişi </a:t>
            </a:r>
            <a:r>
              <a:rPr lang="tr-TR" sz="8800" dirty="0">
                <a:latin typeface="Times New Roman" panose="02020603050405020304" pitchFamily="18" charset="0"/>
                <a:cs typeface="Times New Roman" panose="02020603050405020304" pitchFamily="18" charset="0"/>
              </a:rPr>
              <a:t>ya da okul/kurumlar birden çok kategoride başvuru yapabilirler. Başvuruyu sadece proje sahibi yapacaktır. </a:t>
            </a:r>
          </a:p>
          <a:p>
            <a:pPr algn="just"/>
            <a:r>
              <a:rPr lang="tr-TR" sz="8800" dirty="0" smtClean="0">
                <a:latin typeface="Times New Roman" panose="02020603050405020304" pitchFamily="18" charset="0"/>
                <a:cs typeface="Times New Roman" panose="02020603050405020304" pitchFamily="18" charset="0"/>
              </a:rPr>
              <a:t>Ödüllendirmede </a:t>
            </a:r>
            <a:r>
              <a:rPr lang="tr-TR" sz="8800" dirty="0">
                <a:latin typeface="Times New Roman" panose="02020603050405020304" pitchFamily="18" charset="0"/>
                <a:cs typeface="Times New Roman" panose="02020603050405020304" pitchFamily="18" charset="0"/>
              </a:rPr>
              <a:t>sadece proje sahibi kişi değerlendirmeye alınacaktır. Sonraki aşamalarda kesinlikle herhangi bir ekleme ya da değişiklik kabul edilmeyecektir. </a:t>
            </a:r>
            <a:endParaRPr lang="tr-TR" sz="8800" dirty="0" smtClean="0">
              <a:latin typeface="Times New Roman" panose="02020603050405020304" pitchFamily="18" charset="0"/>
              <a:cs typeface="Times New Roman" panose="02020603050405020304" pitchFamily="18" charset="0"/>
            </a:endParaRPr>
          </a:p>
          <a:p>
            <a:pPr algn="just"/>
            <a:r>
              <a:rPr lang="tr-TR" sz="8800" dirty="0">
                <a:latin typeface="Times New Roman" panose="02020603050405020304" pitchFamily="18" charset="0"/>
                <a:cs typeface="Times New Roman" panose="02020603050405020304" pitchFamily="18" charset="0"/>
              </a:rPr>
              <a:t>Başvuruların değerlendirme sürecinde adil değerlendirme yapılabilmesi için proje dokümanlarında, başvuru metninde, ek belge ve görsellerde, paylaşılan internet bağlantıları da dâhil olmak üzere kurum-öğretmen ismi vb. kesinlikle yer almayacaktır. Bu tür başvurular değerlendirmeye alınmadan elenecektir. </a:t>
            </a:r>
          </a:p>
          <a:p>
            <a:pPr algn="just"/>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BAŞVURU ŞARTLARI: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24016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25000" lnSpcReduction="20000"/>
          </a:bodyPr>
          <a:lstStyle/>
          <a:p>
            <a:pPr algn="just"/>
            <a:r>
              <a:rPr lang="tr-TR" sz="9600" dirty="0">
                <a:latin typeface="Times New Roman" panose="02020603050405020304" pitchFamily="18" charset="0"/>
                <a:cs typeface="Times New Roman" panose="02020603050405020304" pitchFamily="18" charset="0"/>
              </a:rPr>
              <a:t>Başvurusu yapılacak iyi örneğin ve özgün uygulamanın mutlaka eğitim ve öğretim faaliyetlerini geliştirmeyi amaçlayan bir yönü bulunmalıdır. </a:t>
            </a:r>
            <a:endParaRPr lang="tr-TR" sz="9600" dirty="0" smtClean="0">
              <a:latin typeface="Times New Roman" panose="02020603050405020304" pitchFamily="18" charset="0"/>
              <a:cs typeface="Times New Roman" panose="02020603050405020304" pitchFamily="18" charset="0"/>
            </a:endParaRPr>
          </a:p>
          <a:p>
            <a:pPr algn="just"/>
            <a:r>
              <a:rPr lang="tr-TR" sz="9600" dirty="0">
                <a:latin typeface="Times New Roman" panose="02020603050405020304" pitchFamily="18" charset="0"/>
                <a:cs typeface="Times New Roman" panose="02020603050405020304" pitchFamily="18" charset="0"/>
              </a:rPr>
              <a:t>Başvurusu yapılacak iyi örneğin ve özgün uygulamanın sonuçları verilere dayalı bir şekilde ortaya konmuş olmalıdır. </a:t>
            </a:r>
          </a:p>
          <a:p>
            <a:pPr algn="just"/>
            <a:r>
              <a:rPr lang="tr-TR" sz="9600" dirty="0" smtClean="0">
                <a:latin typeface="Times New Roman" panose="02020603050405020304" pitchFamily="18" charset="0"/>
                <a:cs typeface="Times New Roman" panose="02020603050405020304" pitchFamily="18" charset="0"/>
              </a:rPr>
              <a:t>Başvuru</a:t>
            </a:r>
            <a:r>
              <a:rPr lang="tr-TR" sz="9600" dirty="0">
                <a:latin typeface="Times New Roman" panose="02020603050405020304" pitchFamily="18" charset="0"/>
                <a:cs typeface="Times New Roman" panose="02020603050405020304" pitchFamily="18" charset="0"/>
              </a:rPr>
              <a:t>, bilimsel araştırma süreciyle ilgili etik kurallara uygun ve özgün nitelik taşımalıdır. </a:t>
            </a:r>
          </a:p>
          <a:p>
            <a:pPr algn="just"/>
            <a:r>
              <a:rPr lang="tr-TR" sz="9600" dirty="0" smtClean="0">
                <a:latin typeface="Times New Roman" panose="02020603050405020304" pitchFamily="18" charset="0"/>
                <a:cs typeface="Times New Roman" panose="02020603050405020304" pitchFamily="18" charset="0"/>
              </a:rPr>
              <a:t>Hazırlanan </a:t>
            </a:r>
            <a:r>
              <a:rPr lang="tr-TR" sz="9600" dirty="0">
                <a:latin typeface="Times New Roman" panose="02020603050405020304" pitchFamily="18" charset="0"/>
                <a:cs typeface="Times New Roman" panose="02020603050405020304" pitchFamily="18" charset="0"/>
              </a:rPr>
              <a:t>ve sunulan projelerin önceki yıllarda iyi örnekler sergisine başvurmuş ya da sergilenmiş başka bir projenin birebir aynısı (kopyası) ya da çevirisi olduğu tespit edilirse, proje hangi aşamada olursa olsun bilimsel araştırma süreciyle ilgili etik kurallar gereği süreçten çıkarılacaktır. </a:t>
            </a:r>
          </a:p>
          <a:p>
            <a:pPr algn="just"/>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BAŞVURU ŞARTLARI: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53612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85000" lnSpcReduction="10000"/>
          </a:bodyPr>
          <a:lstStyle/>
          <a:p>
            <a:pPr algn="just"/>
            <a:r>
              <a:rPr lang="tr-TR" dirty="0" smtClean="0">
                <a:latin typeface="Times New Roman" panose="02020603050405020304" pitchFamily="18" charset="0"/>
                <a:cs typeface="Times New Roman" panose="02020603050405020304" pitchFamily="18" charset="0"/>
              </a:rPr>
              <a:t>Başvuru</a:t>
            </a:r>
            <a:r>
              <a:rPr lang="tr-TR" dirty="0">
                <a:latin typeface="Times New Roman" panose="02020603050405020304" pitchFamily="18" charset="0"/>
                <a:cs typeface="Times New Roman" panose="02020603050405020304" pitchFamily="18" charset="0"/>
              </a:rPr>
              <a:t>, uygulanabilir, sürdürülebilir ve yaygınlaştırılabilir olmalıdır. </a:t>
            </a:r>
          </a:p>
          <a:p>
            <a:pPr algn="just"/>
            <a:r>
              <a:rPr lang="tr-TR" dirty="0" smtClean="0">
                <a:latin typeface="Times New Roman" panose="02020603050405020304" pitchFamily="18" charset="0"/>
                <a:cs typeface="Times New Roman" panose="02020603050405020304" pitchFamily="18" charset="0"/>
              </a:rPr>
              <a:t>Projeler</a:t>
            </a:r>
            <a:r>
              <a:rPr lang="tr-TR" dirty="0">
                <a:latin typeface="Times New Roman" panose="02020603050405020304" pitchFamily="18" charset="0"/>
                <a:cs typeface="Times New Roman" panose="02020603050405020304" pitchFamily="18" charset="0"/>
              </a:rPr>
              <a:t>, öğretim programlarındaki kazanımlarla ilişkilendirilmelidir. Bundan dolayı, uygulama ve tasarım projeleri (teknoloji tasarım, ders materyalleri vb.) değerlendirmeye alınmayacaktır. Proje konuları aşağıdaki kategorilere uygun projeleri kapsamaktadır</a:t>
            </a:r>
            <a:r>
              <a:rPr lang="tr-TR"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BAŞVURU ŞARTLARI: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46625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25000" lnSpcReduction="20000"/>
          </a:bodyPr>
          <a:lstStyle/>
          <a:p>
            <a:pPr algn="just"/>
            <a:r>
              <a:rPr lang="tr-TR" sz="9600" dirty="0" smtClean="0">
                <a:latin typeface="Times New Roman" panose="02020603050405020304" pitchFamily="18" charset="0"/>
                <a:cs typeface="Times New Roman" panose="02020603050405020304" pitchFamily="18" charset="0"/>
              </a:rPr>
              <a:t>Başvuruya ek olarak mutlaka çalışma ile ilgili ayrıntılı bilgiler içeren </a:t>
            </a:r>
          </a:p>
          <a:p>
            <a:pPr algn="just"/>
            <a:r>
              <a:rPr lang="tr-TR" sz="9600" dirty="0" smtClean="0">
                <a:latin typeface="Times New Roman" panose="02020603050405020304" pitchFamily="18" charset="0"/>
                <a:cs typeface="Times New Roman" panose="02020603050405020304" pitchFamily="18" charset="0"/>
              </a:rPr>
              <a:t>ofis (Open Ofis, </a:t>
            </a:r>
            <a:r>
              <a:rPr lang="tr-TR" sz="9600" dirty="0" err="1" smtClean="0">
                <a:latin typeface="Times New Roman" panose="02020603050405020304" pitchFamily="18" charset="0"/>
                <a:cs typeface="Times New Roman" panose="02020603050405020304" pitchFamily="18" charset="0"/>
              </a:rPr>
              <a:t>Ms</a:t>
            </a:r>
            <a:r>
              <a:rPr lang="tr-TR" sz="9600" dirty="0" smtClean="0">
                <a:latin typeface="Times New Roman" panose="02020603050405020304" pitchFamily="18" charset="0"/>
                <a:cs typeface="Times New Roman" panose="02020603050405020304" pitchFamily="18" charset="0"/>
              </a:rPr>
              <a:t> Office) belgesi (Word, Excel </a:t>
            </a:r>
            <a:r>
              <a:rPr lang="tr-TR" sz="9600" dirty="0" err="1" smtClean="0">
                <a:latin typeface="Times New Roman" panose="02020603050405020304" pitchFamily="18" charset="0"/>
                <a:cs typeface="Times New Roman" panose="02020603050405020304" pitchFamily="18" charset="0"/>
              </a:rPr>
              <a:t>vs</a:t>
            </a:r>
            <a:r>
              <a:rPr lang="tr-TR" sz="9600" dirty="0" smtClean="0">
                <a:latin typeface="Times New Roman" panose="02020603050405020304" pitchFamily="18" charset="0"/>
                <a:cs typeface="Times New Roman" panose="02020603050405020304" pitchFamily="18" charset="0"/>
              </a:rPr>
              <a:t>) veya sunum dosyası (</a:t>
            </a:r>
            <a:r>
              <a:rPr lang="tr-TR" sz="9600" dirty="0" err="1" smtClean="0">
                <a:latin typeface="Times New Roman" panose="02020603050405020304" pitchFamily="18" charset="0"/>
                <a:cs typeface="Times New Roman" panose="02020603050405020304" pitchFamily="18" charset="0"/>
              </a:rPr>
              <a:t>Power</a:t>
            </a:r>
            <a:r>
              <a:rPr lang="tr-TR" sz="9600" dirty="0" smtClean="0">
                <a:latin typeface="Times New Roman" panose="02020603050405020304" pitchFamily="18" charset="0"/>
                <a:cs typeface="Times New Roman" panose="02020603050405020304" pitchFamily="18" charset="0"/>
              </a:rPr>
              <a:t> Point, </a:t>
            </a:r>
            <a:r>
              <a:rPr lang="tr-TR" sz="9600" dirty="0" err="1" smtClean="0">
                <a:latin typeface="Times New Roman" panose="02020603050405020304" pitchFamily="18" charset="0"/>
                <a:cs typeface="Times New Roman" panose="02020603050405020304" pitchFamily="18" charset="0"/>
              </a:rPr>
              <a:t>Prezi</a:t>
            </a:r>
            <a:r>
              <a:rPr lang="tr-TR" sz="9600" dirty="0" smtClean="0">
                <a:latin typeface="Times New Roman" panose="02020603050405020304" pitchFamily="18" charset="0"/>
                <a:cs typeface="Times New Roman" panose="02020603050405020304" pitchFamily="18" charset="0"/>
              </a:rPr>
              <a:t> vb.) paylaşılması gerekmektedir. </a:t>
            </a:r>
          </a:p>
          <a:p>
            <a:pPr algn="just"/>
            <a:r>
              <a:rPr lang="tr-TR" sz="9600" dirty="0" smtClean="0">
                <a:latin typeface="Times New Roman" panose="02020603050405020304" pitchFamily="18" charset="0"/>
                <a:cs typeface="Times New Roman" panose="02020603050405020304" pitchFamily="18" charset="0"/>
              </a:rPr>
              <a:t>Ekler </a:t>
            </a:r>
            <a:r>
              <a:rPr lang="tr-TR" sz="9600" dirty="0">
                <a:latin typeface="Times New Roman" panose="02020603050405020304" pitchFamily="18" charset="0"/>
                <a:cs typeface="Times New Roman" panose="02020603050405020304" pitchFamily="18" charset="0"/>
              </a:rPr>
              <a:t>sıkıştırılıp yüklenebilir. </a:t>
            </a:r>
          </a:p>
          <a:p>
            <a:pPr algn="just"/>
            <a:r>
              <a:rPr lang="tr-TR" sz="9600" dirty="0">
                <a:latin typeface="Times New Roman" panose="02020603050405020304" pitchFamily="18" charset="0"/>
                <a:cs typeface="Times New Roman" panose="02020603050405020304" pitchFamily="18" charset="0"/>
              </a:rPr>
              <a:t>Eklerde kişi ya da kurum bilgisi (okul tabelası resmi vs.) yer almayacaktır. </a:t>
            </a:r>
          </a:p>
          <a:p>
            <a:pPr algn="just"/>
            <a:r>
              <a:rPr lang="tr-TR" sz="9600" dirty="0">
                <a:latin typeface="Times New Roman" panose="02020603050405020304" pitchFamily="18" charset="0"/>
                <a:cs typeface="Times New Roman" panose="02020603050405020304" pitchFamily="18" charset="0"/>
              </a:rPr>
              <a:t>Maksimum dosya yükleme boyutu 4 MB’tır. </a:t>
            </a:r>
          </a:p>
          <a:p>
            <a:pPr algn="just"/>
            <a:r>
              <a:rPr lang="tr-TR" sz="9600" dirty="0">
                <a:latin typeface="Times New Roman" panose="02020603050405020304" pitchFamily="18" charset="0"/>
                <a:cs typeface="Times New Roman" panose="02020603050405020304" pitchFamily="18" charset="0"/>
              </a:rPr>
              <a:t>Çalışma ile ilgili videoyu paylaşım sitelerine yükleyerek, linkini göndermiş olduğunuz dosyaya ekleyebilirsiniz.</a:t>
            </a:r>
          </a:p>
          <a:p>
            <a:pPr algn="just"/>
            <a:r>
              <a:rPr lang="tr-TR" sz="9600" dirty="0">
                <a:latin typeface="Times New Roman" panose="02020603050405020304" pitchFamily="18" charset="0"/>
                <a:cs typeface="Times New Roman" panose="02020603050405020304" pitchFamily="18" charset="0"/>
              </a:rPr>
              <a:t>Paylaşılan linklerde ve videolarda da kurum, kişi adı ve görseli varsa başvuru değerlendirme dışı bırakılacaktır.</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BAŞVURU EKLERİ: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69998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19672" y="1340768"/>
            <a:ext cx="6840760" cy="2945070"/>
          </a:xfrm>
        </p:spPr>
        <p:txBody>
          <a:bodyPr>
            <a:noAutofit/>
          </a:bodyPr>
          <a:lstStyle/>
          <a:p>
            <a:pPr marL="514350" indent="-514350" algn="just">
              <a:buAutoNum type="arabicPeriod"/>
            </a:pPr>
            <a:r>
              <a:rPr lang="tr-TR" sz="2000" b="1" dirty="0" smtClean="0">
                <a:latin typeface="Times New Roman" panose="02020603050405020304" pitchFamily="18" charset="0"/>
                <a:cs typeface="Times New Roman" panose="02020603050405020304" pitchFamily="18" charset="0"/>
              </a:rPr>
              <a:t>Başvuruların </a:t>
            </a:r>
            <a:r>
              <a:rPr lang="tr-TR" sz="2000" b="1" dirty="0">
                <a:latin typeface="Times New Roman" panose="02020603050405020304" pitchFamily="18" charset="0"/>
                <a:cs typeface="Times New Roman" panose="02020603050405020304" pitchFamily="18" charset="0"/>
              </a:rPr>
              <a:t>İl Tasnif Kurulu Tarafından Değerlendirilmesi </a:t>
            </a:r>
            <a:endParaRPr lang="tr-TR" sz="2000" b="1" dirty="0" smtClean="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Sisteme </a:t>
            </a:r>
            <a:r>
              <a:rPr lang="tr-TR" sz="2000" dirty="0">
                <a:latin typeface="Times New Roman" panose="02020603050405020304" pitchFamily="18" charset="0"/>
                <a:cs typeface="Times New Roman" panose="02020603050405020304" pitchFamily="18" charset="0"/>
              </a:rPr>
              <a:t>yüklenen başvurular AR-GE birimi üyelerinden oluşan kurul tarafından esas yönünden incelenecek; yönergede yer alan başvuru şartlarına uygun olmayan başvurular İl Değerlendirici Kuruluna gönderilmeden elenecektir. </a:t>
            </a:r>
            <a:endParaRPr lang="tr-TR" sz="2000" dirty="0" smtClean="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İl Tasnif </a:t>
            </a:r>
            <a:r>
              <a:rPr lang="tr-TR" sz="2000" dirty="0" smtClean="0">
                <a:latin typeface="Times New Roman" panose="02020603050405020304" pitchFamily="18" charset="0"/>
                <a:cs typeface="Times New Roman" panose="02020603050405020304" pitchFamily="18" charset="0"/>
              </a:rPr>
              <a:t>Kurulu </a:t>
            </a:r>
            <a:r>
              <a:rPr lang="tr-TR" sz="2000" dirty="0">
                <a:latin typeface="Times New Roman" panose="02020603050405020304" pitchFamily="18" charset="0"/>
                <a:cs typeface="Times New Roman" panose="02020603050405020304" pitchFamily="18" charset="0"/>
              </a:rPr>
              <a:t>gelen başvuruları 4 Mart – 18 Mart 2019 tarihlerinde internet üzerinden bağımsız olarak değerlendirip; her başvuru kategorisinden İl Değerlendirici Kuruluna sunulmaya değer iyi örnek ve özgün uygulama kabul edilen başvuruları belirleyecektir. </a:t>
            </a:r>
          </a:p>
          <a:p>
            <a:pPr marL="0" indent="0" algn="just">
              <a:buNone/>
            </a:pPr>
            <a:r>
              <a:rPr lang="tr-TR" sz="2000" dirty="0" smtClean="0">
                <a:latin typeface="Times New Roman" panose="02020603050405020304" pitchFamily="18" charset="0"/>
                <a:cs typeface="Times New Roman" panose="02020603050405020304" pitchFamily="18" charset="0"/>
              </a:rPr>
              <a:t>2</a:t>
            </a:r>
            <a:r>
              <a:rPr lang="tr-TR" sz="2000" b="1" dirty="0" smtClean="0">
                <a:latin typeface="Times New Roman" panose="02020603050405020304" pitchFamily="18" charset="0"/>
                <a:cs typeface="Times New Roman" panose="02020603050405020304" pitchFamily="18" charset="0"/>
              </a:rPr>
              <a:t>. Başvuruların İl Değerlendirici Kurul Tarafından Değerlendirilmesi</a:t>
            </a:r>
          </a:p>
          <a:p>
            <a:pPr algn="just"/>
            <a:r>
              <a:rPr lang="tr-TR" sz="2000" dirty="0" smtClean="0">
                <a:latin typeface="Times New Roman" panose="02020603050405020304" pitchFamily="18" charset="0"/>
                <a:cs typeface="Times New Roman" panose="02020603050405020304" pitchFamily="18" charset="0"/>
              </a:rPr>
              <a:t>Gelen başvuruları değerlendirmek ve iyi örnek olarak görülen başvuruları İl AR-GE birimi üyelerinden oluşturulacak.</a:t>
            </a:r>
          </a:p>
          <a:p>
            <a:pPr algn="just"/>
            <a:endParaRPr lang="tr-TR" sz="2000"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5112568"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KURULLAR VE DEĞERLENDİRME:</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8039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727200" y="2060575"/>
            <a:ext cx="7416800" cy="3673475"/>
          </a:xfrm>
        </p:spPr>
        <p:txBody>
          <a:bodyPr anchor="ctr">
            <a:normAutofit fontScale="92500"/>
          </a:bodyPr>
          <a:lstStyle/>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sz="3000" dirty="0" smtClean="0">
                <a:latin typeface="Times New Roman" panose="02020603050405020304" pitchFamily="18" charset="0"/>
                <a:cs typeface="Times New Roman" panose="02020603050405020304" pitchFamily="18" charset="0"/>
              </a:rPr>
              <a:t>Eğitim </a:t>
            </a:r>
            <a:r>
              <a:rPr lang="tr-TR" sz="3000" dirty="0">
                <a:latin typeface="Times New Roman" panose="02020603050405020304" pitchFamily="18" charset="0"/>
                <a:cs typeface="Times New Roman" panose="02020603050405020304" pitchFamily="18" charset="0"/>
              </a:rPr>
              <a:t>ve öğretim etkinlikleri </a:t>
            </a:r>
            <a:r>
              <a:rPr lang="tr-TR" sz="3000" dirty="0" smtClean="0">
                <a:latin typeface="Times New Roman" panose="02020603050405020304" pitchFamily="18" charset="0"/>
                <a:cs typeface="Times New Roman" panose="02020603050405020304" pitchFamily="18" charset="0"/>
              </a:rPr>
              <a:t>kapsamında, resmî </a:t>
            </a:r>
            <a:r>
              <a:rPr lang="tr-TR" sz="3000" dirty="0">
                <a:latin typeface="Times New Roman" panose="02020603050405020304" pitchFamily="18" charset="0"/>
                <a:cs typeface="Times New Roman" panose="02020603050405020304" pitchFamily="18" charset="0"/>
              </a:rPr>
              <a:t>tüm okul/kurumlarda yürütülen çalışmalar sonucunda ortaya çıkan iyi örnekleri paylaşmak, </a:t>
            </a:r>
            <a:r>
              <a:rPr lang="tr-TR" sz="3000" dirty="0" smtClean="0">
                <a:latin typeface="Times New Roman" panose="02020603050405020304" pitchFamily="18" charset="0"/>
                <a:cs typeface="Times New Roman" panose="02020603050405020304" pitchFamily="18" charset="0"/>
              </a:rPr>
              <a:t>bu </a:t>
            </a:r>
            <a:r>
              <a:rPr lang="tr-TR" sz="3000" dirty="0">
                <a:latin typeface="Times New Roman" panose="02020603050405020304" pitchFamily="18" charset="0"/>
                <a:cs typeface="Times New Roman" panose="02020603050405020304" pitchFamily="18" charset="0"/>
              </a:rPr>
              <a:t>örneklerden haberdar olmak ve özgün çalışmaları belirleyerek ön plana çıkarıp resmî tüm okul/kurumlar tarafından model alınmasını sağlamak amacıyla yapılmaktadır.</a:t>
            </a: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PROJENİN AMACI: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1702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25000" lnSpcReduction="20000"/>
          </a:bodyPr>
          <a:lstStyle/>
          <a:p>
            <a:pPr algn="just"/>
            <a:r>
              <a:rPr lang="tr-TR" sz="9600" dirty="0" smtClean="0">
                <a:latin typeface="Times New Roman" panose="02020603050405020304" pitchFamily="18" charset="0"/>
                <a:cs typeface="Times New Roman" panose="02020603050405020304" pitchFamily="18" charset="0"/>
              </a:rPr>
              <a:t>İl </a:t>
            </a:r>
            <a:r>
              <a:rPr lang="tr-TR" sz="9600" dirty="0">
                <a:latin typeface="Times New Roman" panose="02020603050405020304" pitchFamily="18" charset="0"/>
                <a:cs typeface="Times New Roman" panose="02020603050405020304" pitchFamily="18" charset="0"/>
              </a:rPr>
              <a:t>Değerlendirici Kurulu, alanında uzman 3’er kişiden oluşan </a:t>
            </a:r>
            <a:r>
              <a:rPr lang="tr-TR" sz="9600" dirty="0" smtClean="0">
                <a:latin typeface="Times New Roman" panose="02020603050405020304" pitchFamily="18" charset="0"/>
                <a:cs typeface="Times New Roman" panose="02020603050405020304" pitchFamily="18" charset="0"/>
              </a:rPr>
              <a:t>kurul olup seçilen </a:t>
            </a:r>
            <a:r>
              <a:rPr lang="tr-TR" sz="9600" dirty="0">
                <a:latin typeface="Times New Roman" panose="02020603050405020304" pitchFamily="18" charset="0"/>
                <a:cs typeface="Times New Roman" panose="02020603050405020304" pitchFamily="18" charset="0"/>
              </a:rPr>
              <a:t>örnek </a:t>
            </a:r>
            <a:r>
              <a:rPr lang="tr-TR" sz="9600" dirty="0" smtClean="0">
                <a:latin typeface="Times New Roman" panose="02020603050405020304" pitchFamily="18" charset="0"/>
                <a:cs typeface="Times New Roman" panose="02020603050405020304" pitchFamily="18" charset="0"/>
              </a:rPr>
              <a:t>uygulamaları değerlendirip </a:t>
            </a:r>
            <a:r>
              <a:rPr lang="tr-TR" sz="9600" dirty="0">
                <a:latin typeface="Times New Roman" panose="02020603050405020304" pitchFamily="18" charset="0"/>
                <a:cs typeface="Times New Roman" panose="02020603050405020304" pitchFamily="18" charset="0"/>
              </a:rPr>
              <a:t>Saha Ziyareti Kuruluna sevk </a:t>
            </a:r>
            <a:r>
              <a:rPr lang="tr-TR" sz="9600" dirty="0" smtClean="0">
                <a:latin typeface="Times New Roman" panose="02020603050405020304" pitchFamily="18" charset="0"/>
                <a:cs typeface="Times New Roman" panose="02020603050405020304" pitchFamily="18" charset="0"/>
              </a:rPr>
              <a:t>edecektir.</a:t>
            </a:r>
          </a:p>
          <a:p>
            <a:pPr algn="just"/>
            <a:endParaRPr lang="tr-TR" sz="9600" dirty="0">
              <a:latin typeface="Times New Roman" panose="02020603050405020304" pitchFamily="18" charset="0"/>
              <a:cs typeface="Times New Roman" panose="02020603050405020304" pitchFamily="18" charset="0"/>
            </a:endParaRPr>
          </a:p>
          <a:p>
            <a:pPr algn="just"/>
            <a:r>
              <a:rPr lang="tr-TR" sz="9600" dirty="0" smtClean="0">
                <a:latin typeface="Times New Roman" panose="02020603050405020304" pitchFamily="18" charset="0"/>
                <a:cs typeface="Times New Roman" panose="02020603050405020304" pitchFamily="18" charset="0"/>
              </a:rPr>
              <a:t>Değerlendirmeler </a:t>
            </a:r>
            <a:r>
              <a:rPr lang="tr-TR" sz="9600" dirty="0">
                <a:latin typeface="Times New Roman" panose="02020603050405020304" pitchFamily="18" charset="0"/>
                <a:cs typeface="Times New Roman" panose="02020603050405020304" pitchFamily="18" charset="0"/>
              </a:rPr>
              <a:t>sonucunda </a:t>
            </a:r>
            <a:r>
              <a:rPr lang="tr-TR" sz="9600" dirty="0" smtClean="0">
                <a:latin typeface="Times New Roman" panose="02020603050405020304" pitchFamily="18" charset="0"/>
                <a:cs typeface="Times New Roman" panose="02020603050405020304" pitchFamily="18" charset="0"/>
              </a:rPr>
              <a:t>il değerlendirici kurulu her </a:t>
            </a:r>
            <a:r>
              <a:rPr lang="tr-TR" sz="9600" dirty="0">
                <a:latin typeface="Times New Roman" panose="02020603050405020304" pitchFamily="18" charset="0"/>
                <a:cs typeface="Times New Roman" panose="02020603050405020304" pitchFamily="18" charset="0"/>
              </a:rPr>
              <a:t>kategoriden en yüksek puan alan 40’ar başvuru belirlenerek  Saha Ziyareti Kuruluna sevk edilecektir.</a:t>
            </a:r>
          </a:p>
          <a:p>
            <a:pPr algn="just"/>
            <a:endParaRPr lang="tr-TR"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1907704" y="692696"/>
            <a:ext cx="5112568"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KURULLAR VE DEĞERLENDİRME:</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3855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19672" y="1052736"/>
            <a:ext cx="6912768" cy="3816424"/>
          </a:xfrm>
        </p:spPr>
        <p:txBody>
          <a:bodyPr>
            <a:normAutofit fontScale="25000" lnSpcReduction="20000"/>
          </a:bodyPr>
          <a:lstStyle/>
          <a:p>
            <a:pPr marL="0" indent="0" algn="just">
              <a:buNone/>
            </a:pPr>
            <a:r>
              <a:rPr lang="tr-TR" sz="2400" b="1" dirty="0" smtClean="0">
                <a:latin typeface="Times New Roman" panose="02020603050405020304" pitchFamily="18" charset="0"/>
                <a:cs typeface="Times New Roman" panose="02020603050405020304" pitchFamily="18" charset="0"/>
              </a:rPr>
              <a:t>3. </a:t>
            </a:r>
            <a:r>
              <a:rPr lang="tr-TR" sz="8800" b="1" dirty="0" smtClean="0">
                <a:latin typeface="Times New Roman" panose="02020603050405020304" pitchFamily="18" charset="0"/>
                <a:cs typeface="Times New Roman" panose="02020603050405020304" pitchFamily="18" charset="0"/>
              </a:rPr>
              <a:t>Başvuruların </a:t>
            </a:r>
            <a:r>
              <a:rPr lang="tr-TR" sz="8800" b="1" dirty="0">
                <a:latin typeface="Times New Roman" panose="02020603050405020304" pitchFamily="18" charset="0"/>
                <a:cs typeface="Times New Roman" panose="02020603050405020304" pitchFamily="18" charset="0"/>
              </a:rPr>
              <a:t>Saha Ziyareti Kurulu üyelerince yerinde </a:t>
            </a:r>
            <a:r>
              <a:rPr lang="tr-TR" sz="8800" b="1" dirty="0" smtClean="0">
                <a:latin typeface="Times New Roman" panose="02020603050405020304" pitchFamily="18" charset="0"/>
                <a:cs typeface="Times New Roman" panose="02020603050405020304" pitchFamily="18" charset="0"/>
              </a:rPr>
              <a:t>değerlendirilmesi</a:t>
            </a:r>
          </a:p>
          <a:p>
            <a:pPr algn="just"/>
            <a:r>
              <a:rPr lang="tr-TR" sz="8800" dirty="0" smtClean="0">
                <a:latin typeface="Times New Roman" panose="02020603050405020304" pitchFamily="18" charset="0"/>
                <a:cs typeface="Times New Roman" panose="02020603050405020304" pitchFamily="18" charset="0"/>
              </a:rPr>
              <a:t>Saha ziyareti kurulu, İl </a:t>
            </a:r>
            <a:r>
              <a:rPr lang="tr-TR" sz="8800" dirty="0">
                <a:latin typeface="Times New Roman" panose="02020603050405020304" pitchFamily="18" charset="0"/>
                <a:cs typeface="Times New Roman" panose="02020603050405020304" pitchFamily="18" charset="0"/>
              </a:rPr>
              <a:t>Millî Eğitim Müdürü başkanlığında akademisyenler, eğitimciler, STK üyelerinden, </a:t>
            </a:r>
            <a:r>
              <a:rPr lang="tr-TR" sz="8800" dirty="0" smtClean="0">
                <a:latin typeface="Times New Roman" panose="02020603050405020304" pitchFamily="18" charset="0"/>
                <a:cs typeface="Times New Roman" panose="02020603050405020304" pitchFamily="18" charset="0"/>
              </a:rPr>
              <a:t>oluşturulacaktır. </a:t>
            </a:r>
            <a:endParaRPr lang="tr-TR" sz="8800" b="1" dirty="0">
              <a:latin typeface="Times New Roman" panose="02020603050405020304" pitchFamily="18" charset="0"/>
              <a:cs typeface="Times New Roman" panose="02020603050405020304" pitchFamily="18" charset="0"/>
            </a:endParaRPr>
          </a:p>
          <a:p>
            <a:pPr algn="just"/>
            <a:r>
              <a:rPr lang="tr-TR" sz="8800" dirty="0" smtClean="0">
                <a:latin typeface="Times New Roman" panose="02020603050405020304" pitchFamily="18" charset="0"/>
                <a:cs typeface="Times New Roman" panose="02020603050405020304" pitchFamily="18" charset="0"/>
              </a:rPr>
              <a:t>İl </a:t>
            </a:r>
            <a:r>
              <a:rPr lang="tr-TR" sz="8800" dirty="0">
                <a:latin typeface="Times New Roman" panose="02020603050405020304" pitchFamily="18" charset="0"/>
                <a:cs typeface="Times New Roman" panose="02020603050405020304" pitchFamily="18" charset="0"/>
              </a:rPr>
              <a:t>Değerlendirici Kurulu tarafından tespit edilen başvurular Saha Ziyareti Kurulu üyeleri tarafından 18 Mart– 3 Nisan 2019 tarihleri arasında yerinde ziyaret edilerek proje uygulama ortamı </a:t>
            </a:r>
            <a:r>
              <a:rPr lang="tr-TR" sz="8800" dirty="0" smtClean="0">
                <a:latin typeface="Times New Roman" panose="02020603050405020304" pitchFamily="18" charset="0"/>
                <a:cs typeface="Times New Roman" panose="02020603050405020304" pitchFamily="18" charset="0"/>
              </a:rPr>
              <a:t>yerinde </a:t>
            </a:r>
            <a:r>
              <a:rPr lang="tr-TR" sz="8800" dirty="0">
                <a:latin typeface="Times New Roman" panose="02020603050405020304" pitchFamily="18" charset="0"/>
                <a:cs typeface="Times New Roman" panose="02020603050405020304" pitchFamily="18" charset="0"/>
              </a:rPr>
              <a:t>değerlendirilecektir</a:t>
            </a:r>
            <a:r>
              <a:rPr lang="tr-TR" sz="8800" dirty="0" smtClean="0">
                <a:latin typeface="Times New Roman" panose="02020603050405020304" pitchFamily="18" charset="0"/>
                <a:cs typeface="Times New Roman" panose="02020603050405020304" pitchFamily="18" charset="0"/>
              </a:rPr>
              <a:t>.</a:t>
            </a:r>
          </a:p>
          <a:p>
            <a:pPr algn="just"/>
            <a:r>
              <a:rPr lang="tr-TR" sz="8800" dirty="0">
                <a:latin typeface="Times New Roman" panose="02020603050405020304" pitchFamily="18" charset="0"/>
                <a:cs typeface="Times New Roman" panose="02020603050405020304" pitchFamily="18" charset="0"/>
              </a:rPr>
              <a:t>İl Değerlendirici Kurulu ve Saha Ziyareti Kurulu üyeleri tarafından seçilmiş iyi örnekler arasından sergiye katılacak olan başvuruları belirlemek için 8-9 Nisan 2019 tarihlerinde seçici kurul toplantısı yapacaklardır. </a:t>
            </a:r>
          </a:p>
          <a:p>
            <a:pPr algn="just"/>
            <a:r>
              <a:rPr lang="tr-TR" sz="8800" dirty="0" smtClean="0">
                <a:latin typeface="Times New Roman" panose="02020603050405020304" pitchFamily="18" charset="0"/>
                <a:cs typeface="Times New Roman" panose="02020603050405020304" pitchFamily="18" charset="0"/>
              </a:rPr>
              <a:t>Sergilenmeye </a:t>
            </a:r>
            <a:r>
              <a:rPr lang="tr-TR" sz="8800" dirty="0">
                <a:latin typeface="Times New Roman" panose="02020603050405020304" pitchFamily="18" charset="0"/>
                <a:cs typeface="Times New Roman" panose="02020603050405020304" pitchFamily="18" charset="0"/>
              </a:rPr>
              <a:t>layık görülen iyi örnekler tutanakla belirlenerek Strateji Geliştirme Şubesi’ne teslim edilecektir.</a:t>
            </a:r>
          </a:p>
          <a:p>
            <a:pPr algn="just"/>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1763688" y="404664"/>
            <a:ext cx="5112568"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KURULLAR VE DEĞERLENDİRME:</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55058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19672" y="1052736"/>
            <a:ext cx="6912768" cy="4608512"/>
          </a:xfrm>
        </p:spPr>
        <p:txBody>
          <a:bodyPr>
            <a:normAutofit fontScale="25000" lnSpcReduction="20000"/>
          </a:bodyPr>
          <a:lstStyle/>
          <a:p>
            <a:pPr marL="0" indent="0" algn="just">
              <a:buNone/>
            </a:pPr>
            <a:endParaRPr lang="tr-TR" sz="2400" b="1" dirty="0">
              <a:latin typeface="Times New Roman" panose="02020603050405020304" pitchFamily="18" charset="0"/>
              <a:cs typeface="Times New Roman" panose="02020603050405020304" pitchFamily="18" charset="0"/>
            </a:endParaRPr>
          </a:p>
          <a:p>
            <a:pPr marL="0" indent="0" algn="just">
              <a:buNone/>
            </a:pPr>
            <a:r>
              <a:rPr lang="tr-TR" sz="9600" b="1" dirty="0" smtClean="0">
                <a:latin typeface="Times New Roman" panose="02020603050405020304" pitchFamily="18" charset="0"/>
                <a:cs typeface="Times New Roman" panose="02020603050405020304" pitchFamily="18" charset="0"/>
              </a:rPr>
              <a:t>4. İl </a:t>
            </a:r>
            <a:r>
              <a:rPr lang="tr-TR" sz="9600" b="1" dirty="0">
                <a:latin typeface="Times New Roman" panose="02020603050405020304" pitchFamily="18" charset="0"/>
                <a:cs typeface="Times New Roman" panose="02020603050405020304" pitchFamily="18" charset="0"/>
              </a:rPr>
              <a:t>Seçici Kurul </a:t>
            </a:r>
            <a:r>
              <a:rPr lang="tr-TR" sz="9600" b="1" dirty="0" smtClean="0">
                <a:latin typeface="Times New Roman" panose="02020603050405020304" pitchFamily="18" charset="0"/>
                <a:cs typeface="Times New Roman" panose="02020603050405020304" pitchFamily="18" charset="0"/>
              </a:rPr>
              <a:t>Değerlendirmesi</a:t>
            </a:r>
          </a:p>
          <a:p>
            <a:pPr marL="0" indent="0" algn="just">
              <a:buNone/>
            </a:pPr>
            <a:endParaRPr lang="tr-TR" sz="9600" b="1" dirty="0" smtClean="0">
              <a:latin typeface="Times New Roman" panose="02020603050405020304" pitchFamily="18" charset="0"/>
              <a:cs typeface="Times New Roman" panose="02020603050405020304" pitchFamily="18" charset="0"/>
            </a:endParaRPr>
          </a:p>
          <a:p>
            <a:pPr algn="just"/>
            <a:r>
              <a:rPr lang="tr-TR" sz="9600" dirty="0" smtClean="0">
                <a:latin typeface="Times New Roman" panose="02020603050405020304" pitchFamily="18" charset="0"/>
                <a:cs typeface="Times New Roman" panose="02020603050405020304" pitchFamily="18" charset="0"/>
              </a:rPr>
              <a:t>İl seçici kurul tarafından </a:t>
            </a:r>
            <a:r>
              <a:rPr lang="tr-TR" sz="9600" dirty="0" err="1" smtClean="0">
                <a:latin typeface="Times New Roman" panose="02020603050405020304" pitchFamily="18" charset="0"/>
                <a:cs typeface="Times New Roman" panose="02020603050405020304" pitchFamily="18" charset="0"/>
              </a:rPr>
              <a:t>tarafından</a:t>
            </a:r>
            <a:r>
              <a:rPr lang="tr-TR" sz="9600" dirty="0" smtClean="0">
                <a:latin typeface="Times New Roman" panose="02020603050405020304" pitchFamily="18" charset="0"/>
                <a:cs typeface="Times New Roman" panose="02020603050405020304" pitchFamily="18" charset="0"/>
              </a:rPr>
              <a:t> </a:t>
            </a:r>
            <a:r>
              <a:rPr lang="tr-TR" sz="9600" dirty="0">
                <a:latin typeface="Times New Roman" panose="02020603050405020304" pitchFamily="18" charset="0"/>
                <a:cs typeface="Times New Roman" panose="02020603050405020304" pitchFamily="18" charset="0"/>
              </a:rPr>
              <a:t>yapılacak değerlendirme sonucunda Eğitimde İyi Örneklerden Özgün Uygulamalara Sergisi- İstanbul 2019’da sunulmaya hak kazanan başvurular, 10 Nisan 2019 tarihinden itibaren </a:t>
            </a:r>
            <a:r>
              <a:rPr lang="tr-TR" sz="9600" dirty="0" smtClean="0">
                <a:latin typeface="Times New Roman" panose="02020603050405020304" pitchFamily="18" charset="0"/>
                <a:cs typeface="Times New Roman" panose="02020603050405020304" pitchFamily="18" charset="0"/>
              </a:rPr>
              <a:t>www.istanbul.meb.gov.tr </a:t>
            </a:r>
            <a:r>
              <a:rPr lang="tr-TR" sz="9600" dirty="0">
                <a:latin typeface="Times New Roman" panose="02020603050405020304" pitchFamily="18" charset="0"/>
                <a:cs typeface="Times New Roman" panose="02020603050405020304" pitchFamily="18" charset="0"/>
              </a:rPr>
              <a:t>/ www.istmem.com </a:t>
            </a:r>
          </a:p>
          <a:p>
            <a:pPr algn="just"/>
            <a:r>
              <a:rPr lang="tr-TR" sz="9600" dirty="0">
                <a:latin typeface="Times New Roman" panose="02020603050405020304" pitchFamily="18" charset="0"/>
                <a:cs typeface="Times New Roman" panose="02020603050405020304" pitchFamily="18" charset="0"/>
              </a:rPr>
              <a:t>web sayfalarından ilan edilecektir. Sergilenme hakkı kazanamayan başvuru sahiplerine herhangi bir bilgilendirme yapılmayacaktır. Sadece sergiye katılacak proje sahipleri bilgilendirilecektir. </a:t>
            </a:r>
          </a:p>
          <a:p>
            <a:pPr algn="just"/>
            <a:r>
              <a:rPr lang="tr-TR" sz="9600" dirty="0" smtClean="0">
                <a:latin typeface="Times New Roman" panose="02020603050405020304" pitchFamily="18" charset="0"/>
                <a:cs typeface="Times New Roman" panose="02020603050405020304" pitchFamily="18" charset="0"/>
              </a:rPr>
              <a:t>Bu </a:t>
            </a:r>
            <a:r>
              <a:rPr lang="tr-TR" sz="9600" dirty="0">
                <a:latin typeface="Times New Roman" panose="02020603050405020304" pitchFamily="18" charset="0"/>
                <a:cs typeface="Times New Roman" panose="02020603050405020304" pitchFamily="18" charset="0"/>
              </a:rPr>
              <a:t>sebeple başvuru sırasında verilen iletişim bilgilerinin güncel ve etkin kullanımda olmasına dikkat edilmelidir</a:t>
            </a:r>
            <a:r>
              <a:rPr lang="tr-TR" sz="2400" dirty="0">
                <a:latin typeface="Times New Roman" panose="02020603050405020304" pitchFamily="18" charset="0"/>
                <a:cs typeface="Times New Roman" panose="02020603050405020304" pitchFamily="18" charset="0"/>
              </a:rPr>
              <a:t>.</a:t>
            </a:r>
          </a:p>
          <a:p>
            <a:pPr algn="just"/>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1763688" y="502650"/>
            <a:ext cx="5112568"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KURULLAR VE DEĞERLENDİRME:</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68903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215916"/>
            <a:ext cx="6912768" cy="3816424"/>
          </a:xfrm>
        </p:spPr>
        <p:txBody>
          <a:bodyPr>
            <a:noAutofit/>
          </a:bodyPr>
          <a:lstStyle/>
          <a:p>
            <a:pPr algn="just"/>
            <a:r>
              <a:rPr lang="tr-TR" sz="2400" dirty="0">
                <a:latin typeface="Times New Roman" panose="02020603050405020304" pitchFamily="18" charset="0"/>
                <a:cs typeface="Times New Roman" panose="02020603050405020304" pitchFamily="18" charset="0"/>
              </a:rPr>
              <a:t>Yönergeye uygun olmayan projeler değerlendirmeye alınmayacak ve herhangi bir itiraz Millî Eğitim Müdürlüğümüzce kabul edilmeyecektir. 	</a:t>
            </a:r>
          </a:p>
          <a:p>
            <a:pPr algn="just"/>
            <a:r>
              <a:rPr lang="tr-TR" sz="2400" dirty="0" smtClean="0">
                <a:latin typeface="Times New Roman" panose="02020603050405020304" pitchFamily="18" charset="0"/>
                <a:cs typeface="Times New Roman" panose="02020603050405020304" pitchFamily="18" charset="0"/>
              </a:rPr>
              <a:t>Projeler </a:t>
            </a:r>
            <a:r>
              <a:rPr lang="tr-TR" sz="2400" dirty="0">
                <a:latin typeface="Times New Roman" panose="02020603050405020304" pitchFamily="18" charset="0"/>
                <a:cs typeface="Times New Roman" panose="02020603050405020304" pitchFamily="18" charset="0"/>
              </a:rPr>
              <a:t>içerisinde 4004, 4005, 4006, 4007 Bilimsel Destekleme Programları kapsamında hibe alan projeler, TÜBİTAK tarafından gerçekleştirilen Ortaokul Öğrencileri Araştırma Projeleri Yarışması, Lise Öğrencileri Araştırma Projeleri Yarışması için hazırlanan projeler, Millî Eğitim Bakanlığı, İl Millî Eğitim Müdürlüğü tarafından okullarda uygulanan projeler kapsamındaki uygulamalar kesinlikle değerlendirmeye alınmayacaktır.</a:t>
            </a: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BAŞVURU EKLERİ: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27076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215916"/>
            <a:ext cx="6912768" cy="3816424"/>
          </a:xfrm>
        </p:spPr>
        <p:txBody>
          <a:bodyPr>
            <a:noAutofit/>
          </a:bodyPr>
          <a:lstStyle/>
          <a:p>
            <a:pPr algn="just"/>
            <a:r>
              <a:rPr lang="tr-TR" sz="2200" dirty="0">
                <a:latin typeface="Times New Roman" panose="02020603050405020304" pitchFamily="18" charset="0"/>
                <a:cs typeface="Times New Roman" panose="02020603050405020304" pitchFamily="18" charset="0"/>
              </a:rPr>
              <a:t>Eğitimde İyi Örneklerden Özgün Uygulamalara- İstanbul 2019 Sergisi 14 Nisan 2019 tarihinde gerçekleştirilecek olup sergi yeri hakkında okul müdürlükleri daha sonra bilgilendirilecektir. </a:t>
            </a:r>
          </a:p>
          <a:p>
            <a:pPr algn="just"/>
            <a:r>
              <a:rPr lang="tr-TR" sz="2200" dirty="0" smtClean="0">
                <a:latin typeface="Times New Roman" panose="02020603050405020304" pitchFamily="18" charset="0"/>
                <a:cs typeface="Times New Roman" panose="02020603050405020304" pitchFamily="18" charset="0"/>
              </a:rPr>
              <a:t>Sergi </a:t>
            </a:r>
            <a:r>
              <a:rPr lang="tr-TR" sz="2200" dirty="0">
                <a:latin typeface="Times New Roman" panose="02020603050405020304" pitchFamily="18" charset="0"/>
                <a:cs typeface="Times New Roman" panose="02020603050405020304" pitchFamily="18" charset="0"/>
              </a:rPr>
              <a:t>boyunca okul/kurumlar çalışmalarını fotoğraf, video, grafik, şekil, tablo vb. araçları kullanarak tanıtacakları bir stant hazırlayacaklardır. </a:t>
            </a:r>
          </a:p>
          <a:p>
            <a:pPr algn="just"/>
            <a:r>
              <a:rPr lang="tr-TR" sz="2200" dirty="0" smtClean="0">
                <a:latin typeface="Times New Roman" panose="02020603050405020304" pitchFamily="18" charset="0"/>
                <a:cs typeface="Times New Roman" panose="02020603050405020304" pitchFamily="18" charset="0"/>
              </a:rPr>
              <a:t>Stantlar </a:t>
            </a:r>
            <a:r>
              <a:rPr lang="tr-TR" sz="2200" dirty="0">
                <a:latin typeface="Times New Roman" panose="02020603050405020304" pitchFamily="18" charset="0"/>
                <a:cs typeface="Times New Roman" panose="02020603050405020304" pitchFamily="18" charset="0"/>
              </a:rPr>
              <a:t>13 Nisan 2019 Cumartesi günü sergi alanına yerleştirilecektir. Sergiye hak kazanan çalışma sahibi öğretmen ve okul/ kurum idaresinin belirleyeceği bir öğretmen 13-14 Nisan 2019 günleri görevli izinli sayılacaktır.</a:t>
            </a:r>
          </a:p>
          <a:p>
            <a:pPr algn="just"/>
            <a:r>
              <a:rPr lang="tr-TR" sz="2200" dirty="0" smtClean="0">
                <a:latin typeface="Times New Roman" panose="02020603050405020304" pitchFamily="18" charset="0"/>
                <a:cs typeface="Times New Roman" panose="02020603050405020304" pitchFamily="18" charset="0"/>
              </a:rPr>
              <a:t>13 </a:t>
            </a:r>
            <a:r>
              <a:rPr lang="tr-TR" sz="2200" dirty="0">
                <a:latin typeface="Times New Roman" panose="02020603050405020304" pitchFamily="18" charset="0"/>
                <a:cs typeface="Times New Roman" panose="02020603050405020304" pitchFamily="18" charset="0"/>
              </a:rPr>
              <a:t>Nisan 2019Cumartesi günü en geç 17.00’de tüm stantlar ziyarete hazır hale getirilmiş olacaktır.</a:t>
            </a:r>
          </a:p>
          <a:p>
            <a:pPr algn="just"/>
            <a:endParaRPr lang="tr-TR" sz="2400"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608512"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SERGİNİN DÜZENLENMESİ: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65263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4294967295"/>
            <p:extLst/>
          </p:nvPr>
        </p:nvGraphicFramePr>
        <p:xfrm>
          <a:off x="250825" y="1125538"/>
          <a:ext cx="889317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2051720" y="1556792"/>
            <a:ext cx="5112568"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TAKVİM:</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714374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FFC000"/>
                </a:solidFill>
              </a:rPr>
              <a:t>Ek-1</a:t>
            </a:r>
            <a:endParaRPr lang="tr-TR" sz="4000" dirty="0">
              <a:solidFill>
                <a:srgbClr val="FFC000"/>
              </a:solidFill>
            </a:endParaRPr>
          </a:p>
        </p:txBody>
      </p:sp>
      <p:sp>
        <p:nvSpPr>
          <p:cNvPr id="3" name="İçerik Yer Tutucusu 2"/>
          <p:cNvSpPr>
            <a:spLocks noGrp="1"/>
          </p:cNvSpPr>
          <p:nvPr>
            <p:ph idx="1"/>
          </p:nvPr>
        </p:nvSpPr>
        <p:spPr/>
        <p:txBody>
          <a:bodyPr>
            <a:normAutofit/>
          </a:bodyPr>
          <a:lstStyle/>
          <a:p>
            <a:pPr marL="457200" indent="-457200" algn="just">
              <a:buAutoNum type="arabicPeriod"/>
            </a:pPr>
            <a:r>
              <a:rPr lang="tr-TR" sz="2500" dirty="0" smtClean="0">
                <a:solidFill>
                  <a:srgbClr val="00B050"/>
                </a:solidFill>
              </a:rPr>
              <a:t>Başvuru sahibi bilgileri </a:t>
            </a:r>
          </a:p>
          <a:p>
            <a:pPr marL="0" indent="0" algn="just">
              <a:buNone/>
            </a:pPr>
            <a:r>
              <a:rPr lang="tr-TR" sz="2500" dirty="0" smtClean="0"/>
              <a:t>(Projeyi geliştiren kişi adı) </a:t>
            </a:r>
          </a:p>
          <a:p>
            <a:pPr marL="0" indent="0" algn="just">
              <a:buNone/>
            </a:pPr>
            <a:r>
              <a:rPr lang="tr-TR" sz="2500" dirty="0" smtClean="0"/>
              <a:t>Adı Soyadı, İlçesi, Kurumu, Kurum Kategorisi, TC No, Telefon, e-posta </a:t>
            </a:r>
          </a:p>
          <a:p>
            <a:pPr marL="0" indent="0" algn="just">
              <a:buNone/>
            </a:pPr>
            <a:endParaRPr lang="tr-TR" sz="2500" dirty="0"/>
          </a:p>
          <a:p>
            <a:pPr marL="0" indent="0" algn="just">
              <a:buNone/>
            </a:pPr>
            <a:r>
              <a:rPr lang="tr-TR" sz="2500" dirty="0" smtClean="0"/>
              <a:t>Not: Proje sahibi kişinin bilgilerini, bir kurum ya da birden fazla kişi ise; ekibi ya da kurumu temsil edecek kişinin bilgilerini yazınız. Ödüllendirme bu bölüme yazılan isimle sınırlıdır. Başvuru sonrasında herhangi bir değişiklik kesinlikle yapılmayacaktır.</a:t>
            </a:r>
            <a:endParaRPr lang="tr-TR" sz="2500" dirty="0"/>
          </a:p>
        </p:txBody>
      </p:sp>
    </p:spTree>
    <p:extLst>
      <p:ext uri="{BB962C8B-B14F-4D97-AF65-F5344CB8AC3E}">
        <p14:creationId xmlns:p14="http://schemas.microsoft.com/office/powerpoint/2010/main" val="176132257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rgbClr val="00B050"/>
                </a:solidFill>
              </a:rPr>
              <a:t>Projenin kategorisi</a:t>
            </a:r>
            <a:endParaRPr lang="tr-TR" sz="3600" dirty="0">
              <a:solidFill>
                <a:srgbClr val="00B050"/>
              </a:solidFill>
            </a:endParaRPr>
          </a:p>
        </p:txBody>
      </p:sp>
      <p:sp>
        <p:nvSpPr>
          <p:cNvPr id="3" name="İçerik Yer Tutucusu 2"/>
          <p:cNvSpPr>
            <a:spLocks noGrp="1"/>
          </p:cNvSpPr>
          <p:nvPr>
            <p:ph idx="1"/>
          </p:nvPr>
        </p:nvSpPr>
        <p:spPr/>
        <p:txBody>
          <a:bodyPr>
            <a:normAutofit/>
          </a:bodyPr>
          <a:lstStyle/>
          <a:p>
            <a:pPr marL="0" indent="0" algn="ctr">
              <a:buNone/>
            </a:pPr>
            <a:endParaRPr lang="tr-TR" dirty="0"/>
          </a:p>
          <a:p>
            <a:pPr marL="0" indent="0" algn="ctr">
              <a:buNone/>
            </a:pPr>
            <a:r>
              <a:rPr lang="tr-TR" dirty="0" smtClean="0"/>
              <a:t>Etkin Öğretim </a:t>
            </a:r>
          </a:p>
          <a:p>
            <a:pPr marL="0" indent="0" algn="ctr">
              <a:buNone/>
            </a:pPr>
            <a:r>
              <a:rPr lang="tr-TR" dirty="0" smtClean="0"/>
              <a:t>Kültür, Sanat ve Spor </a:t>
            </a:r>
          </a:p>
          <a:p>
            <a:pPr marL="0" indent="0" algn="ctr">
              <a:buNone/>
            </a:pPr>
            <a:r>
              <a:rPr lang="tr-TR" dirty="0" smtClean="0"/>
              <a:t>Bilim Teknoloji </a:t>
            </a:r>
          </a:p>
          <a:p>
            <a:pPr marL="0" indent="0" algn="ctr">
              <a:buNone/>
            </a:pPr>
            <a:r>
              <a:rPr lang="tr-TR" dirty="0" smtClean="0"/>
              <a:t>Özel Eğitim </a:t>
            </a:r>
          </a:p>
          <a:p>
            <a:pPr marL="0" indent="0" algn="ctr">
              <a:buNone/>
            </a:pPr>
            <a:r>
              <a:rPr lang="tr-TR" dirty="0" smtClean="0"/>
              <a:t>Çevre ve Okul Estetiği</a:t>
            </a:r>
            <a:endParaRPr lang="tr-TR" dirty="0"/>
          </a:p>
        </p:txBody>
      </p:sp>
    </p:spTree>
    <p:extLst>
      <p:ext uri="{BB962C8B-B14F-4D97-AF65-F5344CB8AC3E}">
        <p14:creationId xmlns:p14="http://schemas.microsoft.com/office/powerpoint/2010/main" val="172086888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smtClean="0">
                <a:solidFill>
                  <a:srgbClr val="00B050"/>
                </a:solidFill>
              </a:rPr>
              <a:t>TANIM </a:t>
            </a:r>
            <a:br>
              <a:rPr lang="tr-TR" sz="3600" dirty="0" smtClean="0">
                <a:solidFill>
                  <a:srgbClr val="00B050"/>
                </a:solidFill>
              </a:rPr>
            </a:br>
            <a:endParaRPr lang="tr-TR" sz="3600" dirty="0">
              <a:solidFill>
                <a:srgbClr val="00B050"/>
              </a:solidFill>
            </a:endParaRPr>
          </a:p>
        </p:txBody>
      </p:sp>
      <p:sp>
        <p:nvSpPr>
          <p:cNvPr id="3" name="İçerik Yer Tutucusu 2"/>
          <p:cNvSpPr>
            <a:spLocks noGrp="1"/>
          </p:cNvSpPr>
          <p:nvPr>
            <p:ph idx="1"/>
          </p:nvPr>
        </p:nvSpPr>
        <p:spPr/>
        <p:txBody>
          <a:bodyPr>
            <a:normAutofit/>
          </a:bodyPr>
          <a:lstStyle/>
          <a:p>
            <a:pPr marL="0" indent="0">
              <a:buNone/>
            </a:pPr>
            <a:r>
              <a:rPr lang="tr-TR" sz="2500" dirty="0" smtClean="0"/>
              <a:t>1. Projenin Adı(6 kelimeyi geçmemelidir) </a:t>
            </a:r>
          </a:p>
          <a:p>
            <a:pPr marL="0" indent="0">
              <a:buNone/>
            </a:pPr>
            <a:endParaRPr lang="tr-TR" sz="2500" dirty="0" smtClean="0"/>
          </a:p>
          <a:p>
            <a:pPr marL="0" indent="0">
              <a:buNone/>
            </a:pPr>
            <a:r>
              <a:rPr lang="tr-TR" sz="2500" dirty="0" smtClean="0"/>
              <a:t>2. Projenin Uygulandığı Yer(</a:t>
            </a:r>
            <a:r>
              <a:rPr lang="tr-TR" sz="2500" dirty="0" err="1" smtClean="0"/>
              <a:t>ler</a:t>
            </a:r>
            <a:r>
              <a:rPr lang="tr-TR" sz="2500" dirty="0" smtClean="0"/>
              <a:t>) </a:t>
            </a:r>
          </a:p>
          <a:p>
            <a:pPr marL="0" indent="0">
              <a:buNone/>
            </a:pPr>
            <a:endParaRPr lang="tr-TR" sz="2500" dirty="0" smtClean="0"/>
          </a:p>
          <a:p>
            <a:pPr marL="0" indent="0">
              <a:buNone/>
            </a:pPr>
            <a:r>
              <a:rPr lang="tr-TR" sz="2500" dirty="0" smtClean="0"/>
              <a:t>Anaokulu </a:t>
            </a:r>
          </a:p>
          <a:p>
            <a:pPr marL="0" indent="0">
              <a:buNone/>
            </a:pPr>
            <a:r>
              <a:rPr lang="tr-TR" sz="2500" dirty="0" smtClean="0"/>
              <a:t>İlkokul </a:t>
            </a:r>
          </a:p>
          <a:p>
            <a:pPr marL="0" indent="0">
              <a:buNone/>
            </a:pPr>
            <a:r>
              <a:rPr lang="tr-TR" sz="2500" dirty="0" smtClean="0"/>
              <a:t>Ortaokul </a:t>
            </a:r>
          </a:p>
          <a:p>
            <a:pPr marL="0" indent="0">
              <a:buNone/>
            </a:pPr>
            <a:r>
              <a:rPr lang="tr-TR" sz="2500" dirty="0" smtClean="0"/>
              <a:t>Lise </a:t>
            </a:r>
          </a:p>
          <a:p>
            <a:pPr marL="0" indent="0">
              <a:buNone/>
            </a:pPr>
            <a:r>
              <a:rPr lang="tr-TR" sz="2500" dirty="0" smtClean="0"/>
              <a:t>Diğer (Belirtiniz)</a:t>
            </a:r>
            <a:endParaRPr lang="tr-TR" sz="2500" dirty="0"/>
          </a:p>
        </p:txBody>
      </p:sp>
    </p:spTree>
    <p:extLst>
      <p:ext uri="{BB962C8B-B14F-4D97-AF65-F5344CB8AC3E}">
        <p14:creationId xmlns:p14="http://schemas.microsoft.com/office/powerpoint/2010/main" val="17702902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976663"/>
          </a:xfrm>
        </p:spPr>
        <p:txBody>
          <a:bodyPr>
            <a:noAutofit/>
          </a:bodyPr>
          <a:lstStyle/>
          <a:p>
            <a:pPr marL="0" indent="0">
              <a:buNone/>
            </a:pPr>
            <a:r>
              <a:rPr lang="tr-TR" sz="2500" b="1" dirty="0" smtClean="0">
                <a:solidFill>
                  <a:srgbClr val="00B050"/>
                </a:solidFill>
              </a:rPr>
              <a:t>Amaçları</a:t>
            </a:r>
            <a:r>
              <a:rPr lang="tr-TR" sz="2500" dirty="0" smtClean="0">
                <a:solidFill>
                  <a:srgbClr val="00B050"/>
                </a:solidFill>
              </a:rPr>
              <a:t> </a:t>
            </a:r>
            <a:r>
              <a:rPr lang="tr-TR" sz="2500" dirty="0" smtClean="0"/>
              <a:t>Projenin amaçlarını açıklayınız.</a:t>
            </a:r>
          </a:p>
          <a:p>
            <a:pPr marL="0" indent="0">
              <a:buNone/>
            </a:pPr>
            <a:endParaRPr lang="tr-TR" sz="2500" dirty="0" smtClean="0"/>
          </a:p>
          <a:p>
            <a:pPr marL="0" indent="0">
              <a:buNone/>
            </a:pPr>
            <a:r>
              <a:rPr lang="tr-TR" sz="2500" b="1" dirty="0" smtClean="0">
                <a:solidFill>
                  <a:srgbClr val="00B050"/>
                </a:solidFill>
              </a:rPr>
              <a:t>Özeti</a:t>
            </a:r>
            <a:r>
              <a:rPr lang="tr-TR" sz="2500" dirty="0" smtClean="0">
                <a:solidFill>
                  <a:srgbClr val="00B050"/>
                </a:solidFill>
              </a:rPr>
              <a:t> </a:t>
            </a:r>
            <a:r>
              <a:rPr lang="tr-TR" sz="2500" dirty="0" smtClean="0"/>
              <a:t>Projeyi gerekçe-amaç-faaliyet-sonuç bağlamında özetleyiniz.</a:t>
            </a:r>
          </a:p>
          <a:p>
            <a:pPr marL="0" indent="0">
              <a:buNone/>
            </a:pPr>
            <a:endParaRPr lang="tr-TR" sz="2500" dirty="0" smtClean="0"/>
          </a:p>
          <a:p>
            <a:pPr marL="0" indent="0">
              <a:buNone/>
            </a:pPr>
            <a:r>
              <a:rPr lang="tr-TR" sz="2500" b="1" dirty="0" smtClean="0">
                <a:solidFill>
                  <a:srgbClr val="00B050"/>
                </a:solidFill>
              </a:rPr>
              <a:t>Gerekçe </a:t>
            </a:r>
            <a:r>
              <a:rPr lang="tr-TR" sz="2500" dirty="0" smtClean="0"/>
              <a:t>Projenizin genel içeriğini, başlama noktasını ve hedeflerini açıklayınız. (En çok 350 kelime)</a:t>
            </a:r>
          </a:p>
          <a:p>
            <a:pPr marL="0" indent="0">
              <a:buNone/>
            </a:pPr>
            <a:endParaRPr lang="tr-TR" sz="2500" dirty="0" smtClean="0"/>
          </a:p>
          <a:p>
            <a:pPr marL="0" indent="0">
              <a:buNone/>
            </a:pPr>
            <a:r>
              <a:rPr lang="tr-TR" sz="2500" b="1" dirty="0" smtClean="0">
                <a:solidFill>
                  <a:srgbClr val="00B050"/>
                </a:solidFill>
              </a:rPr>
              <a:t>Faaliyetlerin Açıklaması </a:t>
            </a:r>
            <a:r>
              <a:rPr lang="tr-TR" sz="2500" dirty="0" smtClean="0"/>
              <a:t>Proje kapsamında gerçekleştirilen her bir ana faaliyetin, ana faaliyetlere dair alt faaliyetlerin detaylı açıklamasını yapınız. (Hazırlık ve değerlendirme faaliyetleri de dâhil olmak üzere)</a:t>
            </a:r>
            <a:endParaRPr lang="tr-TR" sz="2500" dirty="0"/>
          </a:p>
        </p:txBody>
      </p:sp>
    </p:spTree>
    <p:extLst>
      <p:ext uri="{BB962C8B-B14F-4D97-AF65-F5344CB8AC3E}">
        <p14:creationId xmlns:p14="http://schemas.microsoft.com/office/powerpoint/2010/main" val="198449396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743753" cy="3816424"/>
          </a:xfrm>
        </p:spPr>
        <p:txBody>
          <a:bodyPr>
            <a:normAutofit fontScale="25000" lnSpcReduction="20000"/>
          </a:bodyPr>
          <a:lstStyle/>
          <a:p>
            <a:pPr algn="just"/>
            <a:r>
              <a:rPr lang="tr-TR" sz="11200" dirty="0">
                <a:latin typeface="Times New Roman" panose="02020603050405020304" pitchFamily="18" charset="0"/>
                <a:cs typeface="Times New Roman" panose="02020603050405020304" pitchFamily="18" charset="0"/>
              </a:rPr>
              <a:t>iyi örneklerini paylaşmak isteyen eğitimcilerin bir araya gelmesini ve birbirlerini etkilemesini hedeflemektedir</a:t>
            </a:r>
            <a:r>
              <a:rPr lang="tr-TR" sz="11200" dirty="0" smtClean="0">
                <a:latin typeface="Times New Roman" panose="02020603050405020304" pitchFamily="18" charset="0"/>
                <a:cs typeface="Times New Roman" panose="02020603050405020304" pitchFamily="18" charset="0"/>
              </a:rPr>
              <a:t>.</a:t>
            </a:r>
          </a:p>
          <a:p>
            <a:pPr algn="just"/>
            <a:r>
              <a:rPr lang="tr-TR" sz="11200" dirty="0">
                <a:latin typeface="Times New Roman" panose="02020603050405020304" pitchFamily="18" charset="0"/>
                <a:cs typeface="Times New Roman" panose="02020603050405020304" pitchFamily="18" charset="0"/>
              </a:rPr>
              <a:t> Uygulama sonucunda ortaya çıkan iyi örneklerin ve uygulamaların AR-GE altyapısından yoksun eğitim bölgelerinde (okullar-kurumlar) yaygınlaştırılarak farklı bölgelerin birleştirilmesine imkân sağlanması,</a:t>
            </a:r>
          </a:p>
          <a:p>
            <a:pPr algn="just"/>
            <a:r>
              <a:rPr lang="tr-TR" sz="11200" dirty="0">
                <a:latin typeface="Times New Roman" panose="02020603050405020304" pitchFamily="18" charset="0"/>
                <a:cs typeface="Times New Roman" panose="02020603050405020304" pitchFamily="18" charset="0"/>
              </a:rPr>
              <a:t>Eğitim ve öğretim sürecinde kuruma katkı sağlayan, hizmet sunan paydaş ve tedarikçilerin sundukları hizmet kalitesinin yükseltilmesi,</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PROJENİN HEDEFLERİ: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3807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796951"/>
          </a:xfrm>
        </p:spPr>
        <p:txBody>
          <a:bodyPr>
            <a:normAutofit/>
          </a:bodyPr>
          <a:lstStyle/>
          <a:p>
            <a:r>
              <a:rPr lang="tr-TR" sz="3600" dirty="0" smtClean="0">
                <a:solidFill>
                  <a:srgbClr val="00B050"/>
                </a:solidFill>
              </a:rPr>
              <a:t>Yöntem</a:t>
            </a:r>
            <a:endParaRPr lang="tr-TR" sz="3600" dirty="0">
              <a:solidFill>
                <a:srgbClr val="00B050"/>
              </a:solidFill>
            </a:endParaRPr>
          </a:p>
        </p:txBody>
      </p:sp>
      <p:sp>
        <p:nvSpPr>
          <p:cNvPr id="3" name="İçerik Yer Tutucusu 2"/>
          <p:cNvSpPr>
            <a:spLocks noGrp="1"/>
          </p:cNvSpPr>
          <p:nvPr>
            <p:ph idx="1"/>
          </p:nvPr>
        </p:nvSpPr>
        <p:spPr>
          <a:xfrm>
            <a:off x="457200" y="1196753"/>
            <a:ext cx="8229600" cy="4929412"/>
          </a:xfrm>
        </p:spPr>
        <p:txBody>
          <a:bodyPr>
            <a:normAutofit/>
          </a:bodyPr>
          <a:lstStyle/>
          <a:p>
            <a:pPr marL="0" indent="0" algn="just">
              <a:buNone/>
            </a:pPr>
            <a:r>
              <a:rPr lang="tr-TR" sz="2500" dirty="0" smtClean="0"/>
              <a:t>	Aşağıda belirtilen hususları içeren bir metin yazınız.( Toplam 350 kelime) </a:t>
            </a:r>
          </a:p>
          <a:p>
            <a:pPr marL="0" indent="0" algn="just">
              <a:buNone/>
            </a:pPr>
            <a:endParaRPr lang="tr-TR" sz="2500" b="1" dirty="0" smtClean="0"/>
          </a:p>
          <a:p>
            <a:pPr marL="354013" indent="-354013" algn="just">
              <a:buAutoNum type="arabicPeriod"/>
            </a:pPr>
            <a:r>
              <a:rPr lang="tr-TR" sz="2500" dirty="0" smtClean="0"/>
              <a:t>Projenin teması/temaları </a:t>
            </a:r>
          </a:p>
          <a:p>
            <a:pPr marL="0" indent="0" algn="just">
              <a:buNone/>
            </a:pPr>
            <a:r>
              <a:rPr lang="tr-TR" sz="2500" dirty="0" smtClean="0"/>
              <a:t>2. Projenin, katılımcılar üzerinde etkisi </a:t>
            </a:r>
          </a:p>
          <a:p>
            <a:pPr marL="0" indent="0" algn="just">
              <a:buNone/>
            </a:pPr>
            <a:r>
              <a:rPr lang="tr-TR" sz="2500" dirty="0" smtClean="0"/>
              <a:t>3. Projenin uygulanması için önerilen temel araçları (yöntem, ekipman, araç </a:t>
            </a:r>
            <a:r>
              <a:rPr lang="tr-TR" sz="2500" dirty="0" err="1" smtClean="0"/>
              <a:t>vb</a:t>
            </a:r>
            <a:r>
              <a:rPr lang="tr-TR" sz="2500" dirty="0" smtClean="0"/>
              <a:t>…) </a:t>
            </a:r>
          </a:p>
          <a:p>
            <a:pPr marL="0" indent="0" algn="just">
              <a:buNone/>
            </a:pPr>
            <a:r>
              <a:rPr lang="tr-TR" sz="2500" dirty="0" smtClean="0"/>
              <a:t>4. Çalışma metotları (planlama) </a:t>
            </a:r>
          </a:p>
          <a:p>
            <a:pPr marL="0" indent="0" algn="just">
              <a:buNone/>
            </a:pPr>
            <a:r>
              <a:rPr lang="tr-TR" sz="2500" dirty="0" smtClean="0"/>
              <a:t>5. (Projenin daha önce uygulanan bir projenin devamı olması durumunda) bu projenin öncekinin sonuçları üzerine inşa ediliş biçimi.</a:t>
            </a:r>
            <a:endParaRPr lang="tr-TR" sz="2500" dirty="0"/>
          </a:p>
        </p:txBody>
      </p:sp>
    </p:spTree>
    <p:extLst>
      <p:ext uri="{BB962C8B-B14F-4D97-AF65-F5344CB8AC3E}">
        <p14:creationId xmlns:p14="http://schemas.microsoft.com/office/powerpoint/2010/main" val="133564777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00B050"/>
                </a:solidFill>
              </a:rPr>
              <a:t>Proje Süresi</a:t>
            </a:r>
            <a:endParaRPr lang="tr-TR" sz="4000" dirty="0">
              <a:solidFill>
                <a:srgbClr val="00B050"/>
              </a:solidFill>
            </a:endParaRPr>
          </a:p>
        </p:txBody>
      </p:sp>
      <p:sp>
        <p:nvSpPr>
          <p:cNvPr id="3" name="İçerik Yer Tutucusu 2"/>
          <p:cNvSpPr>
            <a:spLocks noGrp="1"/>
          </p:cNvSpPr>
          <p:nvPr>
            <p:ph idx="1"/>
          </p:nvPr>
        </p:nvSpPr>
        <p:spPr/>
        <p:txBody>
          <a:bodyPr/>
          <a:lstStyle/>
          <a:p>
            <a:pPr marL="0" indent="0">
              <a:buNone/>
            </a:pPr>
            <a:r>
              <a:rPr lang="tr-TR" dirty="0" smtClean="0"/>
              <a:t>Projenin süresi …(…) aydır. </a:t>
            </a:r>
          </a:p>
          <a:p>
            <a:pPr marL="0" indent="0">
              <a:buNone/>
            </a:pPr>
            <a:r>
              <a:rPr lang="tr-TR" dirty="0" smtClean="0"/>
              <a:t>Başlangıç Tarihi ././2019. </a:t>
            </a:r>
          </a:p>
          <a:p>
            <a:pPr marL="0" indent="0">
              <a:buNone/>
            </a:pPr>
            <a:r>
              <a:rPr lang="tr-TR" dirty="0" smtClean="0"/>
              <a:t>Tahmini Bitiş Tarihi ././2019.</a:t>
            </a:r>
            <a:endParaRPr lang="tr-TR" dirty="0"/>
          </a:p>
        </p:txBody>
      </p:sp>
    </p:spTree>
    <p:extLst>
      <p:ext uri="{BB962C8B-B14F-4D97-AF65-F5344CB8AC3E}">
        <p14:creationId xmlns:p14="http://schemas.microsoft.com/office/powerpoint/2010/main" val="404439795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012975"/>
          </a:xfrm>
        </p:spPr>
        <p:txBody>
          <a:bodyPr>
            <a:normAutofit/>
          </a:bodyPr>
          <a:lstStyle/>
          <a:p>
            <a:r>
              <a:rPr lang="tr-TR" sz="3600" dirty="0" smtClean="0">
                <a:solidFill>
                  <a:srgbClr val="00B050"/>
                </a:solidFill>
              </a:rPr>
              <a:t>PROJENİN SONUÇLARI</a:t>
            </a:r>
            <a:endParaRPr lang="tr-TR" sz="3600" dirty="0">
              <a:solidFill>
                <a:srgbClr val="00B050"/>
              </a:solidFill>
            </a:endParaRPr>
          </a:p>
        </p:txBody>
      </p:sp>
      <p:sp>
        <p:nvSpPr>
          <p:cNvPr id="3" name="İçerik Yer Tutucusu 2"/>
          <p:cNvSpPr>
            <a:spLocks noGrp="1"/>
          </p:cNvSpPr>
          <p:nvPr>
            <p:ph idx="1"/>
          </p:nvPr>
        </p:nvSpPr>
        <p:spPr>
          <a:xfrm>
            <a:off x="457200" y="1268761"/>
            <a:ext cx="8229600" cy="4857404"/>
          </a:xfrm>
        </p:spPr>
        <p:txBody>
          <a:bodyPr>
            <a:normAutofit/>
          </a:bodyPr>
          <a:lstStyle/>
          <a:p>
            <a:pPr marL="0" indent="0">
              <a:buNone/>
            </a:pPr>
            <a:r>
              <a:rPr lang="tr-TR" sz="2400" b="1" dirty="0" smtClean="0"/>
              <a:t>Hedef gruplar/yararlanıcılar üzerinde gözlemlenen etkiler</a:t>
            </a:r>
          </a:p>
          <a:p>
            <a:pPr marL="0" indent="0">
              <a:buNone/>
            </a:pPr>
            <a:endParaRPr lang="tr-TR" sz="2400" dirty="0"/>
          </a:p>
          <a:p>
            <a:pPr marL="0" indent="0" algn="just">
              <a:buNone/>
            </a:pPr>
            <a:r>
              <a:rPr lang="tr-TR" sz="2400" dirty="0" smtClean="0"/>
              <a:t>	Projenin aşağıdaki konularda sağladığı ilerlemeleri ve ilerlemelerin ölçülmesinde kullanılan objektif ölçütleri belirtiniz.</a:t>
            </a:r>
          </a:p>
          <a:p>
            <a:pPr marL="0" indent="0">
              <a:buNone/>
            </a:pPr>
            <a:endParaRPr lang="tr-TR" sz="2400" dirty="0" smtClean="0"/>
          </a:p>
          <a:p>
            <a:pPr marL="354013" indent="-354013">
              <a:buAutoNum type="arabicPeriod"/>
            </a:pPr>
            <a:r>
              <a:rPr lang="tr-TR" sz="2400" dirty="0" smtClean="0"/>
              <a:t>Proje sonunda hedef kitlenin durumundaki somut gelişme. </a:t>
            </a:r>
          </a:p>
          <a:p>
            <a:pPr marL="0" indent="0">
              <a:buNone/>
            </a:pPr>
            <a:r>
              <a:rPr lang="tr-TR" sz="2400" dirty="0" smtClean="0"/>
              <a:t>2. Yürütücü/yürütücülerin kapasitelerindeki artış</a:t>
            </a:r>
            <a:endParaRPr lang="tr-TR" sz="2400" dirty="0"/>
          </a:p>
        </p:txBody>
      </p:sp>
    </p:spTree>
    <p:extLst>
      <p:ext uri="{BB962C8B-B14F-4D97-AF65-F5344CB8AC3E}">
        <p14:creationId xmlns:p14="http://schemas.microsoft.com/office/powerpoint/2010/main" val="272933729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00B050"/>
                </a:solidFill>
              </a:rPr>
              <a:t>Proje Ürünleri/Somut Çıktılar</a:t>
            </a:r>
            <a:endParaRPr lang="tr-TR" sz="4000" dirty="0">
              <a:solidFill>
                <a:srgbClr val="00B050"/>
              </a:solidFill>
            </a:endParaRPr>
          </a:p>
        </p:txBody>
      </p:sp>
      <p:sp>
        <p:nvSpPr>
          <p:cNvPr id="3" name="İçerik Yer Tutucusu 2"/>
          <p:cNvSpPr>
            <a:spLocks noGrp="1"/>
          </p:cNvSpPr>
          <p:nvPr>
            <p:ph idx="1"/>
          </p:nvPr>
        </p:nvSpPr>
        <p:spPr/>
        <p:txBody>
          <a:bodyPr>
            <a:normAutofit/>
          </a:bodyPr>
          <a:lstStyle/>
          <a:p>
            <a:pPr marL="0" indent="0">
              <a:buNone/>
            </a:pPr>
            <a:r>
              <a:rPr lang="tr-TR" sz="2500" dirty="0" smtClean="0"/>
              <a:t>	Proje sonunda elde edilen ürünler ve/veya somut çıktılar açıklanmalıdır. </a:t>
            </a:r>
          </a:p>
          <a:p>
            <a:pPr marL="0" indent="0" algn="just">
              <a:buNone/>
            </a:pPr>
            <a:endParaRPr lang="tr-TR" sz="2500" dirty="0" smtClean="0"/>
          </a:p>
          <a:p>
            <a:pPr marL="0" indent="0" algn="just">
              <a:buNone/>
            </a:pPr>
            <a:r>
              <a:rPr lang="tr-TR" sz="2500" dirty="0" smtClean="0"/>
              <a:t>(Projenin amacına göre faaliyet sayısı, proje kapsamında eğitim alan gençlerin sayısı, danışmanlık hizmetlerinden faydalananların sayısı, raporlar vb.)</a:t>
            </a:r>
            <a:endParaRPr lang="tr-TR" sz="2500" dirty="0"/>
          </a:p>
        </p:txBody>
      </p:sp>
    </p:spTree>
    <p:extLst>
      <p:ext uri="{BB962C8B-B14F-4D97-AF65-F5344CB8AC3E}">
        <p14:creationId xmlns:p14="http://schemas.microsoft.com/office/powerpoint/2010/main" val="272878746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00B050"/>
                </a:solidFill>
              </a:rPr>
              <a:t>Sürdürülebilirlik</a:t>
            </a:r>
            <a:endParaRPr lang="tr-TR" sz="4000" dirty="0">
              <a:solidFill>
                <a:srgbClr val="00B050"/>
              </a:solidFill>
            </a:endParaRPr>
          </a:p>
        </p:txBody>
      </p:sp>
      <p:sp>
        <p:nvSpPr>
          <p:cNvPr id="3" name="İçerik Yer Tutucusu 2"/>
          <p:cNvSpPr>
            <a:spLocks noGrp="1"/>
          </p:cNvSpPr>
          <p:nvPr>
            <p:ph idx="1"/>
          </p:nvPr>
        </p:nvSpPr>
        <p:spPr/>
        <p:txBody>
          <a:bodyPr>
            <a:normAutofit/>
          </a:bodyPr>
          <a:lstStyle/>
          <a:p>
            <a:pPr marL="0" indent="0">
              <a:buNone/>
            </a:pPr>
            <a:r>
              <a:rPr lang="tr-TR" sz="2400" dirty="0" smtClean="0"/>
              <a:t>Projenin belirtilen bitiş tarihinden sonra nasıl sürdürüleceğine ilişkin olarak, aşağıdaki soruları cevaplayınız. </a:t>
            </a:r>
          </a:p>
          <a:p>
            <a:pPr marL="0" indent="0">
              <a:buNone/>
            </a:pPr>
            <a:r>
              <a:rPr lang="tr-TR" sz="2400" dirty="0" smtClean="0"/>
              <a:t>(En çok 250 kelime)</a:t>
            </a:r>
          </a:p>
          <a:p>
            <a:pPr marL="0" indent="0">
              <a:buNone/>
            </a:pPr>
            <a:endParaRPr lang="tr-TR" sz="2400" dirty="0"/>
          </a:p>
          <a:p>
            <a:r>
              <a:rPr lang="tr-TR" sz="2400" dirty="0" smtClean="0"/>
              <a:t>Proje faaliyetlerinin hedef kitle üzerinde oluşturacağı somut etkiler devamlılık arz edecek mi?</a:t>
            </a:r>
          </a:p>
          <a:p>
            <a:r>
              <a:rPr lang="tr-TR" sz="2400" dirty="0" smtClean="0"/>
              <a:t>Faaliyetler, proje tamamlandıktan sonra da sürdürülecek mi? </a:t>
            </a:r>
            <a:endParaRPr lang="tr-TR" sz="2400" dirty="0"/>
          </a:p>
          <a:p>
            <a:r>
              <a:rPr lang="tr-TR" sz="2400" dirty="0" smtClean="0"/>
              <a:t>Projenin bitiminden sonra sürdürülebileceği ön görülen faaliyetler için finansman gerekiyor mu?  Finansman nasıl sağlanacak?</a:t>
            </a:r>
            <a:endParaRPr lang="tr-TR" sz="2400" dirty="0"/>
          </a:p>
        </p:txBody>
      </p:sp>
    </p:spTree>
    <p:extLst>
      <p:ext uri="{BB962C8B-B14F-4D97-AF65-F5344CB8AC3E}">
        <p14:creationId xmlns:p14="http://schemas.microsoft.com/office/powerpoint/2010/main" val="660677152"/>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3"/>
            <a:ext cx="8229600" cy="5649492"/>
          </a:xfrm>
        </p:spPr>
        <p:txBody>
          <a:bodyPr>
            <a:normAutofit/>
          </a:bodyPr>
          <a:lstStyle/>
          <a:p>
            <a:pPr marL="0" indent="0">
              <a:buNone/>
            </a:pPr>
            <a:r>
              <a:rPr lang="tr-TR" sz="2500" b="1" dirty="0" smtClean="0">
                <a:solidFill>
                  <a:srgbClr val="00B050"/>
                </a:solidFill>
              </a:rPr>
              <a:t>Görünürlük Faaliyetleri </a:t>
            </a:r>
            <a:r>
              <a:rPr lang="tr-TR" sz="2500" dirty="0" smtClean="0"/>
              <a:t>Proje kapsamında gerçekleşen veya gerçekleştirilen görünürlük (tanıtım) faaliyetlerini açıklayınız.</a:t>
            </a:r>
          </a:p>
          <a:p>
            <a:pPr marL="0" indent="0">
              <a:buNone/>
            </a:pPr>
            <a:endParaRPr lang="tr-TR" sz="2500" dirty="0" smtClean="0"/>
          </a:p>
          <a:p>
            <a:pPr marL="0" indent="0">
              <a:buNone/>
            </a:pPr>
            <a:r>
              <a:rPr lang="tr-TR" sz="2500" b="1" dirty="0" smtClean="0">
                <a:solidFill>
                  <a:srgbClr val="00B050"/>
                </a:solidFill>
              </a:rPr>
              <a:t>PROJE MALİYETİ VE FİNANSMAN KAYNAKLARI</a:t>
            </a:r>
            <a:r>
              <a:rPr lang="tr-TR" sz="2500" dirty="0" smtClean="0">
                <a:solidFill>
                  <a:srgbClr val="00B050"/>
                </a:solidFill>
              </a:rPr>
              <a:t> </a:t>
            </a:r>
          </a:p>
          <a:p>
            <a:pPr marL="0" indent="0">
              <a:buNone/>
            </a:pPr>
            <a:endParaRPr lang="tr-TR" sz="2500" dirty="0" smtClean="0"/>
          </a:p>
          <a:p>
            <a:pPr marL="0" indent="0">
              <a:buNone/>
            </a:pPr>
            <a:r>
              <a:rPr lang="tr-TR" sz="2500" b="1" dirty="0" smtClean="0">
                <a:solidFill>
                  <a:srgbClr val="00B050"/>
                </a:solidFill>
              </a:rPr>
              <a:t>Proje Toplam Maliyeti (Proje Bütçesi) </a:t>
            </a:r>
          </a:p>
          <a:p>
            <a:pPr marL="0" indent="0">
              <a:buNone/>
            </a:pPr>
            <a:r>
              <a:rPr lang="tr-TR" sz="2500" dirty="0" smtClean="0"/>
              <a:t>Projenin toplam bütçesini belirtiniz.</a:t>
            </a:r>
          </a:p>
          <a:p>
            <a:pPr marL="0" indent="0">
              <a:buNone/>
            </a:pPr>
            <a:r>
              <a:rPr lang="tr-TR" sz="2500" b="1" dirty="0" smtClean="0">
                <a:solidFill>
                  <a:srgbClr val="00B050"/>
                </a:solidFill>
              </a:rPr>
              <a:t>Finansman Kaynakları </a:t>
            </a:r>
          </a:p>
          <a:p>
            <a:pPr marL="0" indent="0">
              <a:buNone/>
            </a:pPr>
            <a:r>
              <a:rPr lang="tr-TR" sz="2500" dirty="0" smtClean="0"/>
              <a:t>Ortaklar veya başka bir kaynak tarafından sağlanan nakdi ve/veya ayni katkıları belirtiniz.</a:t>
            </a:r>
          </a:p>
          <a:p>
            <a:pPr marL="0" indent="0">
              <a:buNone/>
            </a:pPr>
            <a:r>
              <a:rPr lang="tr-TR" sz="2500" dirty="0" smtClean="0"/>
              <a:t>Proje bir fona veya kuruma teklif edilmiş ise başvurunun durumuna da yer vererek belirtiniz.</a:t>
            </a:r>
            <a:endParaRPr lang="tr-TR" sz="2500" dirty="0"/>
          </a:p>
        </p:txBody>
      </p:sp>
    </p:spTree>
    <p:extLst>
      <p:ext uri="{BB962C8B-B14F-4D97-AF65-F5344CB8AC3E}">
        <p14:creationId xmlns:p14="http://schemas.microsoft.com/office/powerpoint/2010/main" val="9078129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408"/>
            <a:ext cx="8229600" cy="724943"/>
          </a:xfrm>
        </p:spPr>
        <p:txBody>
          <a:bodyPr>
            <a:normAutofit fontScale="90000"/>
          </a:bodyPr>
          <a:lstStyle/>
          <a:p>
            <a:r>
              <a:rPr lang="tr-TR" dirty="0" smtClean="0">
                <a:solidFill>
                  <a:srgbClr val="FFC000"/>
                </a:solidFill>
              </a:rPr>
              <a:t>Puanlama Matrisi</a:t>
            </a:r>
            <a:endParaRPr lang="tr-TR" dirty="0">
              <a:solidFill>
                <a:srgbClr val="FFC000"/>
              </a:solidFill>
            </a:endParaRPr>
          </a:p>
        </p:txBody>
      </p:sp>
      <p:graphicFrame>
        <p:nvGraphicFramePr>
          <p:cNvPr id="5" name="Tablo 4"/>
          <p:cNvGraphicFramePr>
            <a:graphicFrameLocks noGrp="1"/>
          </p:cNvGraphicFramePr>
          <p:nvPr>
            <p:extLst/>
          </p:nvPr>
        </p:nvGraphicFramePr>
        <p:xfrm>
          <a:off x="130409" y="1484784"/>
          <a:ext cx="8568951" cy="4194531"/>
        </p:xfrm>
        <a:graphic>
          <a:graphicData uri="http://schemas.openxmlformats.org/drawingml/2006/table">
            <a:tbl>
              <a:tblPr firstRow="1" bandRow="1">
                <a:tableStyleId>{5940675A-B579-460E-94D1-54222C63F5DA}</a:tableStyleId>
              </a:tblPr>
              <a:tblGrid>
                <a:gridCol w="6840760"/>
                <a:gridCol w="1728191"/>
              </a:tblGrid>
              <a:tr h="417684">
                <a:tc>
                  <a:txBody>
                    <a:bodyPr/>
                    <a:lstStyle/>
                    <a:p>
                      <a:r>
                        <a:rPr lang="tr-TR" dirty="0" smtClean="0"/>
                        <a:t>Projenin özgünlüğü</a:t>
                      </a:r>
                      <a:endParaRPr lang="tr-TR" dirty="0"/>
                    </a:p>
                  </a:txBody>
                  <a:tcPr/>
                </a:tc>
                <a:tc>
                  <a:txBody>
                    <a:bodyPr/>
                    <a:lstStyle/>
                    <a:p>
                      <a:r>
                        <a:rPr lang="tr-TR" dirty="0" smtClean="0"/>
                        <a:t>15 PUAN</a:t>
                      </a:r>
                      <a:endParaRPr lang="tr-TR" dirty="0"/>
                    </a:p>
                  </a:txBody>
                  <a:tcPr/>
                </a:tc>
              </a:tr>
              <a:tr h="410878">
                <a:tc>
                  <a:txBody>
                    <a:bodyPr/>
                    <a:lstStyle/>
                    <a:p>
                      <a:r>
                        <a:rPr lang="tr-TR" dirty="0" smtClean="0"/>
                        <a:t>Projenin sürdürülebilirlik özelliği</a:t>
                      </a:r>
                      <a:endParaRPr lang="tr-TR" dirty="0"/>
                    </a:p>
                  </a:txBody>
                  <a:tcPr/>
                </a:tc>
                <a:tc>
                  <a:txBody>
                    <a:bodyPr/>
                    <a:lstStyle/>
                    <a:p>
                      <a:r>
                        <a:rPr lang="tr-TR" dirty="0" smtClean="0"/>
                        <a:t>15 PUAN</a:t>
                      </a:r>
                      <a:endParaRPr lang="tr-TR" dirty="0"/>
                    </a:p>
                  </a:txBody>
                  <a:tcPr/>
                </a:tc>
              </a:tr>
              <a:tr h="682528">
                <a:tc>
                  <a:txBody>
                    <a:bodyPr/>
                    <a:lstStyle/>
                    <a:p>
                      <a:r>
                        <a:rPr lang="tr-TR" dirty="0" smtClean="0"/>
                        <a:t>Projenin öğretim programlarının kazanımlarıyla ilişkisi, uygulamaların, materyallerin öğretim programlarına uygun içeriğe sahip olması</a:t>
                      </a:r>
                      <a:endParaRPr lang="tr-TR" dirty="0"/>
                    </a:p>
                  </a:txBody>
                  <a:tcPr/>
                </a:tc>
                <a:tc>
                  <a:txBody>
                    <a:bodyPr/>
                    <a:lstStyle/>
                    <a:p>
                      <a:r>
                        <a:rPr lang="tr-TR" dirty="0" smtClean="0"/>
                        <a:t>15 PUAN</a:t>
                      </a:r>
                      <a:endParaRPr lang="tr-TR" dirty="0"/>
                    </a:p>
                  </a:txBody>
                  <a:tcPr/>
                </a:tc>
              </a:tr>
              <a:tr h="417684">
                <a:tc>
                  <a:txBody>
                    <a:bodyPr/>
                    <a:lstStyle/>
                    <a:p>
                      <a:r>
                        <a:rPr lang="tr-TR" dirty="0" smtClean="0"/>
                        <a:t>Projenin okul/kurumlar için örnek teşkil etmesi</a:t>
                      </a:r>
                      <a:endParaRPr lang="tr-TR" dirty="0"/>
                    </a:p>
                  </a:txBody>
                  <a:tcPr/>
                </a:tc>
                <a:tc>
                  <a:txBody>
                    <a:bodyPr/>
                    <a:lstStyle/>
                    <a:p>
                      <a:r>
                        <a:rPr lang="tr-TR" dirty="0" smtClean="0"/>
                        <a:t>15 PUAN</a:t>
                      </a:r>
                      <a:endParaRPr lang="tr-TR" dirty="0"/>
                    </a:p>
                  </a:txBody>
                  <a:tcPr/>
                </a:tc>
              </a:tr>
              <a:tr h="417684">
                <a:tc>
                  <a:txBody>
                    <a:bodyPr/>
                    <a:lstStyle/>
                    <a:p>
                      <a:r>
                        <a:rPr lang="tr-TR" dirty="0" smtClean="0"/>
                        <a:t>Projenin çalışma takvimi; rapor dilinin açıklığı ve anlaşılırlığı</a:t>
                      </a:r>
                      <a:endParaRPr lang="tr-TR" dirty="0"/>
                    </a:p>
                  </a:txBody>
                  <a:tcPr/>
                </a:tc>
                <a:tc>
                  <a:txBody>
                    <a:bodyPr/>
                    <a:lstStyle/>
                    <a:p>
                      <a:r>
                        <a:rPr lang="tr-TR" dirty="0" smtClean="0"/>
                        <a:t>10 PUAN</a:t>
                      </a:r>
                      <a:endParaRPr lang="tr-TR" dirty="0"/>
                    </a:p>
                  </a:txBody>
                  <a:tcPr/>
                </a:tc>
              </a:tr>
              <a:tr h="670913">
                <a:tc>
                  <a:txBody>
                    <a:bodyPr/>
                    <a:lstStyle/>
                    <a:p>
                      <a:r>
                        <a:rPr lang="tr-TR" dirty="0" smtClean="0"/>
                        <a:t>Proje sonuçlarının performans ölçümlerinin rapora yansıtılması (veri, video, resim vb.)</a:t>
                      </a:r>
                      <a:endParaRPr lang="tr-TR" dirty="0"/>
                    </a:p>
                  </a:txBody>
                  <a:tcPr/>
                </a:tc>
                <a:tc>
                  <a:txBody>
                    <a:bodyPr/>
                    <a:lstStyle/>
                    <a:p>
                      <a:r>
                        <a:rPr lang="tr-TR" dirty="0" smtClean="0"/>
                        <a:t>10 PUAN</a:t>
                      </a:r>
                      <a:endParaRPr lang="tr-TR" dirty="0"/>
                    </a:p>
                  </a:txBody>
                  <a:tcPr/>
                </a:tc>
              </a:tr>
              <a:tr h="393716">
                <a:tc>
                  <a:txBody>
                    <a:bodyPr/>
                    <a:lstStyle/>
                    <a:p>
                      <a:r>
                        <a:rPr lang="tr-TR" dirty="0" smtClean="0"/>
                        <a:t>Projenin iş birliğiyle gerçekleştirilmesi</a:t>
                      </a:r>
                      <a:endParaRPr lang="tr-TR" dirty="0"/>
                    </a:p>
                  </a:txBody>
                  <a:tcPr/>
                </a:tc>
                <a:tc>
                  <a:txBody>
                    <a:bodyPr/>
                    <a:lstStyle/>
                    <a:p>
                      <a:r>
                        <a:rPr lang="tr-TR" dirty="0" smtClean="0"/>
                        <a:t>10 PUAN</a:t>
                      </a:r>
                      <a:endParaRPr lang="tr-TR" dirty="0"/>
                    </a:p>
                  </a:txBody>
                  <a:tcPr/>
                </a:tc>
              </a:tr>
              <a:tr h="417684">
                <a:tc>
                  <a:txBody>
                    <a:bodyPr/>
                    <a:lstStyle/>
                    <a:p>
                      <a:r>
                        <a:rPr lang="tr-TR" dirty="0" smtClean="0"/>
                        <a:t>Projenin her eğitim bölgesinde uygulanabilir nitelikte olması</a:t>
                      </a:r>
                      <a:endParaRPr lang="tr-TR" dirty="0"/>
                    </a:p>
                  </a:txBody>
                  <a:tcPr/>
                </a:tc>
                <a:tc>
                  <a:txBody>
                    <a:bodyPr/>
                    <a:lstStyle/>
                    <a:p>
                      <a:r>
                        <a:rPr lang="tr-TR" dirty="0" smtClean="0"/>
                        <a:t>10 PUAN</a:t>
                      </a:r>
                      <a:endParaRPr lang="tr-TR" dirty="0"/>
                    </a:p>
                  </a:txBody>
                  <a:tcPr/>
                </a:tc>
              </a:tr>
              <a:tr h="365760">
                <a:tc>
                  <a:txBody>
                    <a:bodyPr/>
                    <a:lstStyle/>
                    <a:p>
                      <a:r>
                        <a:rPr lang="tr-TR" dirty="0" smtClean="0"/>
                        <a:t>TOPLAM PUAN </a:t>
                      </a:r>
                      <a:endParaRPr lang="tr-TR" dirty="0"/>
                    </a:p>
                  </a:txBody>
                  <a:tcPr/>
                </a:tc>
                <a:tc>
                  <a:txBody>
                    <a:bodyPr/>
                    <a:lstStyle/>
                    <a:p>
                      <a:r>
                        <a:rPr lang="tr-TR" dirty="0" smtClean="0"/>
                        <a:t>100 PUAN</a:t>
                      </a:r>
                      <a:endParaRPr lang="tr-TR" dirty="0"/>
                    </a:p>
                  </a:txBody>
                  <a:tcPr/>
                </a:tc>
              </a:tr>
            </a:tbl>
          </a:graphicData>
        </a:graphic>
      </p:graphicFrame>
    </p:spTree>
    <p:extLst>
      <p:ext uri="{BB962C8B-B14F-4D97-AF65-F5344CB8AC3E}">
        <p14:creationId xmlns:p14="http://schemas.microsoft.com/office/powerpoint/2010/main" val="245272608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55776" y="3284984"/>
            <a:ext cx="4464496" cy="584775"/>
          </a:xfrm>
          <a:prstGeom prst="rect">
            <a:avLst/>
          </a:prstGeom>
          <a:noFill/>
        </p:spPr>
        <p:txBody>
          <a:bodyPr wrap="square" rtlCol="0">
            <a:spAutoFit/>
          </a:bodyPr>
          <a:lstStyle/>
          <a:p>
            <a:pPr algn="ctr"/>
            <a:r>
              <a:rPr lang="tr-TR" sz="3200" dirty="0" smtClean="0"/>
              <a:t>TEŞEKKÜRLER</a:t>
            </a:r>
            <a:endParaRPr lang="tr-TR" sz="3200" dirty="0"/>
          </a:p>
        </p:txBody>
      </p:sp>
    </p:spTree>
    <p:extLst>
      <p:ext uri="{BB962C8B-B14F-4D97-AF65-F5344CB8AC3E}">
        <p14:creationId xmlns:p14="http://schemas.microsoft.com/office/powerpoint/2010/main" val="105087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25000" lnSpcReduction="20000"/>
          </a:bodyPr>
          <a:lstStyle/>
          <a:p>
            <a:pPr algn="just"/>
            <a:r>
              <a:rPr lang="tr-TR" sz="10400" dirty="0">
                <a:latin typeface="Times New Roman" panose="02020603050405020304" pitchFamily="18" charset="0"/>
                <a:cs typeface="Times New Roman" panose="02020603050405020304" pitchFamily="18" charset="0"/>
              </a:rPr>
              <a:t>Öğrenci, öğretmen, yönetici, veli ve tedarikçilerin kendilerini geliştirmeleri ve eğitim öğretim faaliyetleri boyunca daha iyi örnekler ve özgün uygulamalar ortaya koyabilmeleri doğrultusunda motivasyonlarının </a:t>
            </a:r>
            <a:r>
              <a:rPr lang="tr-TR" sz="10400" dirty="0" smtClean="0">
                <a:latin typeface="Times New Roman" panose="02020603050405020304" pitchFamily="18" charset="0"/>
                <a:cs typeface="Times New Roman" panose="02020603050405020304" pitchFamily="18" charset="0"/>
              </a:rPr>
              <a:t>artırılması</a:t>
            </a:r>
          </a:p>
          <a:p>
            <a:pPr algn="just"/>
            <a:r>
              <a:rPr lang="tr-TR" sz="10400" dirty="0">
                <a:latin typeface="Times New Roman" panose="02020603050405020304" pitchFamily="18" charset="0"/>
                <a:cs typeface="Times New Roman" panose="02020603050405020304" pitchFamily="18" charset="0"/>
              </a:rPr>
              <a:t>Farklı ve yeni uygulamaları ortaya çıkararak, insan kaynaklarından maksimum düzeyde istifade edilmesi, kamu kaynaklarının doğru ve verimli kullanılmasının sağlanması</a:t>
            </a:r>
          </a:p>
          <a:p>
            <a:pPr algn="just"/>
            <a:r>
              <a:rPr lang="tr-TR" sz="10400" dirty="0">
                <a:latin typeface="Times New Roman" panose="02020603050405020304" pitchFamily="18" charset="0"/>
                <a:cs typeface="Times New Roman" panose="02020603050405020304" pitchFamily="18" charset="0"/>
              </a:rPr>
              <a:t>Okul aile birliği, mezunlar derneği, sivil toplum kurumları (STK) gibi okula ve eğitime gönüllü hizmet eden kurumların çalışmalarının doğru yönlendirilmesi</a:t>
            </a:r>
          </a:p>
          <a:p>
            <a:pPr algn="just"/>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PROJENİN HEDEFLERİ: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1012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85000" lnSpcReduction="20000"/>
          </a:bodyPr>
          <a:lstStyle/>
          <a:p>
            <a:pPr algn="just"/>
            <a:r>
              <a:rPr lang="tr-TR" dirty="0">
                <a:latin typeface="Times New Roman" panose="02020603050405020304" pitchFamily="18" charset="0"/>
                <a:cs typeface="Times New Roman" panose="02020603050405020304" pitchFamily="18" charset="0"/>
              </a:rPr>
              <a:t>Okul/kurumların yardımcı personeliyle tedarikçilerinin eğitim süreçlerine daha fazla katkı sunmalarının yolunun </a:t>
            </a:r>
            <a:r>
              <a:rPr lang="tr-TR" dirty="0" smtClean="0">
                <a:latin typeface="Times New Roman" panose="02020603050405020304" pitchFamily="18" charset="0"/>
                <a:cs typeface="Times New Roman" panose="02020603050405020304" pitchFamily="18" charset="0"/>
              </a:rPr>
              <a:t>açılması</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İyi örneklerin ve özgüm uygulamaların öncelikle tüm İstanbul’da uygulanarak yaygınlaşması.</a:t>
            </a:r>
          </a:p>
          <a:p>
            <a:pPr algn="just"/>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PROJENİN HEDEFLERİ: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3402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92500" lnSpcReduction="20000"/>
          </a:bodyPr>
          <a:lstStyle/>
          <a:p>
            <a:pPr marL="0" indent="0" algn="just">
              <a:buNone/>
            </a:pPr>
            <a:r>
              <a:rPr lang="tr-TR" dirty="0">
                <a:latin typeface="Times New Roman" panose="02020603050405020304" pitchFamily="18" charset="0"/>
                <a:cs typeface="Times New Roman" panose="02020603050405020304" pitchFamily="18" charset="0"/>
              </a:rPr>
              <a:t>1. Etkin Öğretim </a:t>
            </a:r>
          </a:p>
          <a:p>
            <a:pPr marL="0" indent="0" algn="just">
              <a:buNone/>
            </a:pPr>
            <a:r>
              <a:rPr lang="tr-TR" dirty="0">
                <a:latin typeface="Times New Roman" panose="02020603050405020304" pitchFamily="18" charset="0"/>
                <a:cs typeface="Times New Roman" panose="02020603050405020304" pitchFamily="18" charset="0"/>
              </a:rPr>
              <a:t>2. Kültür, Sanat ve Spor </a:t>
            </a:r>
          </a:p>
          <a:p>
            <a:pPr marL="0" indent="0" algn="just">
              <a:buNone/>
            </a:pPr>
            <a:r>
              <a:rPr lang="tr-TR" dirty="0">
                <a:latin typeface="Times New Roman" panose="02020603050405020304" pitchFamily="18" charset="0"/>
                <a:cs typeface="Times New Roman" panose="02020603050405020304" pitchFamily="18" charset="0"/>
              </a:rPr>
              <a:t>3. Bilim ve Teknoloji </a:t>
            </a:r>
          </a:p>
          <a:p>
            <a:pPr marL="0" indent="0" algn="just">
              <a:buNone/>
            </a:pPr>
            <a:r>
              <a:rPr lang="tr-TR" dirty="0">
                <a:latin typeface="Times New Roman" panose="02020603050405020304" pitchFamily="18" charset="0"/>
                <a:cs typeface="Times New Roman" panose="02020603050405020304" pitchFamily="18" charset="0"/>
              </a:rPr>
              <a:t>4. Özel Eğitim </a:t>
            </a:r>
          </a:p>
          <a:p>
            <a:pPr marL="0" indent="0" algn="just">
              <a:buNone/>
            </a:pPr>
            <a:r>
              <a:rPr lang="tr-TR" dirty="0">
                <a:latin typeface="Times New Roman" panose="02020603050405020304" pitchFamily="18" charset="0"/>
                <a:cs typeface="Times New Roman" panose="02020603050405020304" pitchFamily="18" charset="0"/>
              </a:rPr>
              <a:t>5. Çevre ve Okul Estetiği</a:t>
            </a:r>
          </a:p>
          <a:p>
            <a:pPr algn="just"/>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BAŞVURU KATEGORİLERİ: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69537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475656" y="1412776"/>
            <a:ext cx="7128792" cy="4392488"/>
          </a:xfrm>
        </p:spPr>
        <p:txBody>
          <a:bodyPr>
            <a:normAutofit fontScale="25000" lnSpcReduction="20000"/>
          </a:bodyPr>
          <a:lstStyle/>
          <a:p>
            <a:pPr algn="just"/>
            <a:endParaRPr lang="tr-TR" dirty="0">
              <a:latin typeface="Times New Roman" panose="02020603050405020304" pitchFamily="18" charset="0"/>
              <a:cs typeface="Times New Roman" panose="02020603050405020304" pitchFamily="18" charset="0"/>
            </a:endParaRPr>
          </a:p>
          <a:p>
            <a:pPr algn="just"/>
            <a:r>
              <a:rPr lang="tr-TR" sz="8800" dirty="0">
                <a:latin typeface="Times New Roman" panose="02020603050405020304" pitchFamily="18" charset="0"/>
                <a:cs typeface="Times New Roman" panose="02020603050405020304" pitchFamily="18" charset="0"/>
              </a:rPr>
              <a:t>Etkin öğretim uygulamaları, öğretim programları doğrultusunda öğrencilerin gereksinim duydukları bilgi ve becerileri etkin bir şekilde kazanabilmelerini sağlar. </a:t>
            </a:r>
          </a:p>
          <a:p>
            <a:pPr algn="just"/>
            <a:r>
              <a:rPr lang="tr-TR" sz="8800" dirty="0" smtClean="0">
                <a:latin typeface="Times New Roman" panose="02020603050405020304" pitchFamily="18" charset="0"/>
                <a:cs typeface="Times New Roman" panose="02020603050405020304" pitchFamily="18" charset="0"/>
              </a:rPr>
              <a:t>Ağırlıklı </a:t>
            </a:r>
            <a:r>
              <a:rPr lang="tr-TR" sz="8800" dirty="0">
                <a:latin typeface="Times New Roman" panose="02020603050405020304" pitchFamily="18" charset="0"/>
                <a:cs typeface="Times New Roman" panose="02020603050405020304" pitchFamily="18" charset="0"/>
              </a:rPr>
              <a:t>olarak sınıf ortamında geliştirilen ama bununla sınırlı olmayan öğretim faaliyetlerinin en başında ise özgün, etkili ve kalıcı öğrenmeyi sağlayacak uygulamalar gelir. </a:t>
            </a:r>
            <a:endParaRPr lang="tr-TR" sz="8800" dirty="0" smtClean="0">
              <a:latin typeface="Times New Roman" panose="02020603050405020304" pitchFamily="18" charset="0"/>
              <a:cs typeface="Times New Roman" panose="02020603050405020304" pitchFamily="18" charset="0"/>
            </a:endParaRPr>
          </a:p>
          <a:p>
            <a:pPr algn="just"/>
            <a:r>
              <a:rPr lang="tr-TR" sz="8800" dirty="0">
                <a:latin typeface="Times New Roman" panose="02020603050405020304" pitchFamily="18" charset="0"/>
                <a:cs typeface="Times New Roman" panose="02020603050405020304" pitchFamily="18" charset="0"/>
              </a:rPr>
              <a:t>Yabancı dil, öğretimi, okul öncesi, mesleki ve teknik eğitim ile diğer derslerde gerçekleştirilen etkin öğretim uygulamaları bu kategoriye dâhildir</a:t>
            </a:r>
            <a:r>
              <a:rPr lang="tr-TR" sz="8800" dirty="0" smtClean="0">
                <a:latin typeface="Times New Roman" panose="02020603050405020304" pitchFamily="18" charset="0"/>
                <a:cs typeface="Times New Roman" panose="02020603050405020304" pitchFamily="18" charset="0"/>
              </a:rPr>
              <a:t>.</a:t>
            </a:r>
            <a:endParaRPr lang="tr-TR" sz="8800" dirty="0">
              <a:latin typeface="Times New Roman" panose="02020603050405020304" pitchFamily="18" charset="0"/>
              <a:cs typeface="Times New Roman" panose="02020603050405020304" pitchFamily="18" charset="0"/>
            </a:endParaRPr>
          </a:p>
          <a:p>
            <a:pPr algn="just"/>
            <a:r>
              <a:rPr lang="tr-TR" sz="8800" dirty="0" smtClean="0">
                <a:latin typeface="Times New Roman" panose="02020603050405020304" pitchFamily="18" charset="0"/>
                <a:cs typeface="Times New Roman" panose="02020603050405020304" pitchFamily="18" charset="0"/>
              </a:rPr>
              <a:t>Öğretim </a:t>
            </a:r>
            <a:r>
              <a:rPr lang="tr-TR" sz="8800" dirty="0">
                <a:latin typeface="Times New Roman" panose="02020603050405020304" pitchFamily="18" charset="0"/>
                <a:cs typeface="Times New Roman" panose="02020603050405020304" pitchFamily="18" charset="0"/>
              </a:rPr>
              <a:t>programlarının daha etkili/yaratıcı bir şekilde uygulanmasına yönelik sınıf içi uygulama, okul kültürünün geliştirilmesi, öğretmen eğitimi, okul yönetişimi, eğitim-öğretim materyalleri alanlarındaki çalışmaları bu kategoride paylaşabilirsiniz. </a:t>
            </a:r>
          </a:p>
          <a:p>
            <a:pPr algn="just"/>
            <a:endParaRPr lang="tr-TR" sz="3400"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1.Etkin Öğretim:</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4424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763688" y="1124744"/>
            <a:ext cx="6912768" cy="4320480"/>
          </a:xfrm>
        </p:spPr>
        <p:txBody>
          <a:bodyPr>
            <a:normAutofit fontScale="25000" lnSpcReduction="20000"/>
          </a:bodyPr>
          <a:lstStyle/>
          <a:p>
            <a:pPr algn="just"/>
            <a:endParaRPr lang="tr-TR" sz="10400" dirty="0">
              <a:latin typeface="Times New Roman" panose="02020603050405020304" pitchFamily="18" charset="0"/>
              <a:cs typeface="Times New Roman" panose="02020603050405020304" pitchFamily="18" charset="0"/>
            </a:endParaRPr>
          </a:p>
          <a:p>
            <a:pPr algn="just"/>
            <a:r>
              <a:rPr lang="tr-TR" sz="10400" dirty="0">
                <a:latin typeface="Times New Roman" panose="02020603050405020304" pitchFamily="18" charset="0"/>
                <a:cs typeface="Times New Roman" panose="02020603050405020304" pitchFamily="18" charset="0"/>
              </a:rPr>
              <a:t>öğrencilerimizin bilişsel, duygusal, fiziksel olarak çok boyutlu gelişimi ancak bu sayede mümkün olabilir. Öte yandan öğrencilerin kendi bölgelerinin kültür-sanat kapasitesini keşfetmesine, yöresel yemeklerini, oyun ve folklorunu tanımasına ağırlık verilmesi gerekmektedir</a:t>
            </a:r>
            <a:r>
              <a:rPr lang="tr-TR" sz="10400" dirty="0" smtClean="0">
                <a:latin typeface="Times New Roman" panose="02020603050405020304" pitchFamily="18" charset="0"/>
                <a:cs typeface="Times New Roman" panose="02020603050405020304" pitchFamily="18" charset="0"/>
              </a:rPr>
              <a:t>.</a:t>
            </a:r>
            <a:endParaRPr lang="tr-TR" sz="10400" dirty="0">
              <a:latin typeface="Times New Roman" panose="02020603050405020304" pitchFamily="18" charset="0"/>
              <a:cs typeface="Times New Roman" panose="02020603050405020304" pitchFamily="18" charset="0"/>
            </a:endParaRPr>
          </a:p>
          <a:p>
            <a:pPr algn="just"/>
            <a:r>
              <a:rPr lang="tr-TR" sz="10400" dirty="0" smtClean="0">
                <a:latin typeface="Times New Roman" panose="02020603050405020304" pitchFamily="18" charset="0"/>
                <a:cs typeface="Times New Roman" panose="02020603050405020304" pitchFamily="18" charset="0"/>
              </a:rPr>
              <a:t>Eğitim </a:t>
            </a:r>
            <a:r>
              <a:rPr lang="tr-TR" sz="10400" dirty="0">
                <a:latin typeface="Times New Roman" panose="02020603050405020304" pitchFamily="18" charset="0"/>
                <a:cs typeface="Times New Roman" panose="02020603050405020304" pitchFamily="18" charset="0"/>
              </a:rPr>
              <a:t>kurumlarının çevrelerindeki bilim merkezleri ve müzeleri, sanat merkezleri, kütüphane, kitapçı, tiyatro, sinema, sergi salonu, teknoparklar, üniversiteler ve spor kulüpleri gibi okul dışı öğrenme ortamlarıyla tanışmalarını sağlayan çalışmaları bu kategoride paylaşabilirsiniz.</a:t>
            </a: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2. Kültür, Sanat ve Spor:</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00429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691680" y="1412776"/>
            <a:ext cx="6912768" cy="3816424"/>
          </a:xfrm>
        </p:spPr>
        <p:txBody>
          <a:bodyPr>
            <a:normAutofit fontScale="25000" lnSpcReduction="20000"/>
          </a:bodyPr>
          <a:lstStyle/>
          <a:p>
            <a:pPr algn="just"/>
            <a:r>
              <a:rPr lang="tr-TR" sz="11200" dirty="0">
                <a:latin typeface="Times New Roman" panose="02020603050405020304" pitchFamily="18" charset="0"/>
                <a:cs typeface="Times New Roman" panose="02020603050405020304" pitchFamily="18" charset="0"/>
              </a:rPr>
              <a:t>Öğrencilerin, bilimsel becerileri kazanması ve hayata geçirmesi doğrultusundaki uygulama örnekleri; teknoloji kullanımından sosyal medyaya kodlamadan STEM uygulamalarına kadar uzanan geniş bir çerçevede olabilir. </a:t>
            </a:r>
          </a:p>
          <a:p>
            <a:pPr marL="0" indent="0" algn="just">
              <a:buNone/>
            </a:pPr>
            <a:r>
              <a:rPr lang="tr-TR" sz="11200" dirty="0">
                <a:latin typeface="Times New Roman" panose="02020603050405020304" pitchFamily="18" charset="0"/>
                <a:cs typeface="Times New Roman" panose="02020603050405020304" pitchFamily="18" charset="0"/>
              </a:rPr>
              <a:t>	</a:t>
            </a:r>
          </a:p>
          <a:p>
            <a:pPr algn="just"/>
            <a:r>
              <a:rPr lang="tr-TR" sz="11200" dirty="0" smtClean="0">
                <a:latin typeface="Times New Roman" panose="02020603050405020304" pitchFamily="18" charset="0"/>
                <a:cs typeface="Times New Roman" panose="02020603050405020304" pitchFamily="18" charset="0"/>
              </a:rPr>
              <a:t>Bilim </a:t>
            </a:r>
            <a:r>
              <a:rPr lang="tr-TR" sz="11200" dirty="0">
                <a:latin typeface="Times New Roman" panose="02020603050405020304" pitchFamily="18" charset="0"/>
                <a:cs typeface="Times New Roman" panose="02020603050405020304" pitchFamily="18" charset="0"/>
              </a:rPr>
              <a:t>ve teknoloji alanındaki farkındalığı artıran uygulamaların desteklenmesine katkı sağlayan proje, uygulama ve materyal örneklerinizi bu kategoride paylaşabilirsiniz.</a:t>
            </a:r>
          </a:p>
          <a:p>
            <a:pPr algn="just"/>
            <a:endParaRPr lang="tr-TR" sz="11200" dirty="0">
              <a:latin typeface="Times New Roman" panose="02020603050405020304" pitchFamily="18" charset="0"/>
              <a:cs typeface="Times New Roman" panose="02020603050405020304" pitchFamily="18" charset="0"/>
            </a:endParaRPr>
          </a:p>
          <a:p>
            <a:pPr algn="just"/>
            <a:endParaRPr lang="tr-TR" sz="11200" dirty="0" smtClean="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1907704" y="692696"/>
            <a:ext cx="4464496" cy="523220"/>
          </a:xfrm>
          <a:prstGeom prst="rect">
            <a:avLst/>
          </a:prstGeom>
          <a:solidFill>
            <a:schemeClr val="accent3">
              <a:lumMod val="75000"/>
            </a:schemeClr>
          </a:solidFill>
          <a:ln w="50800">
            <a:solidFill>
              <a:srgbClr val="58B4E5"/>
            </a:solidFill>
          </a:ln>
          <a:effectLst>
            <a:softEdge rad="114300"/>
          </a:effectLst>
        </p:spPr>
        <p:txBody>
          <a:bodyPr wrap="square" rtlCol="0">
            <a:spAutoFit/>
          </a:bodyPr>
          <a:lstStyle/>
          <a:p>
            <a:pPr algn="ctr">
              <a:defRPr/>
            </a:pPr>
            <a:r>
              <a:rPr lang="tr-TR" sz="2800" b="1" dirty="0" smtClean="0">
                <a:ln w="0"/>
                <a:solidFill>
                  <a:schemeClr val="bg1"/>
                </a:solidFill>
                <a:effectLst>
                  <a:outerShdw blurRad="38100" dist="19050" dir="2700000" algn="tl" rotWithShape="0">
                    <a:schemeClr val="dk1">
                      <a:alpha val="40000"/>
                    </a:schemeClr>
                  </a:outerShdw>
                </a:effectLst>
              </a:rPr>
              <a:t>3. Bilim ve Teknoloji:</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60180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3613</TotalTime>
  <Words>1975</Words>
  <Application>Microsoft Office PowerPoint</Application>
  <PresentationFormat>Ekran Gösterisi (4:3)</PresentationFormat>
  <Paragraphs>242</Paragraphs>
  <Slides>37</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37</vt:i4>
      </vt:variant>
    </vt:vector>
  </HeadingPairs>
  <TitlesOfParts>
    <vt:vector size="42" baseType="lpstr">
      <vt:lpstr>Arial</vt:lpstr>
      <vt:lpstr>Calibri</vt:lpstr>
      <vt:lpstr>Times New Roman</vt:lpstr>
      <vt:lpstr>Ofis Teması</vt:lpstr>
      <vt:lpstr>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Ek-1</vt:lpstr>
      <vt:lpstr>Projenin kategorisi</vt:lpstr>
      <vt:lpstr>TANIM  </vt:lpstr>
      <vt:lpstr>PowerPoint Sunusu</vt:lpstr>
      <vt:lpstr>Yöntem</vt:lpstr>
      <vt:lpstr>Proje Süresi</vt:lpstr>
      <vt:lpstr>PROJENİN SONUÇLARI</vt:lpstr>
      <vt:lpstr>Proje Ürünleri/Somut Çıktılar</vt:lpstr>
      <vt:lpstr>Sürdürülebilirlik</vt:lpstr>
      <vt:lpstr>PowerPoint Sunusu</vt:lpstr>
      <vt:lpstr>Puanlama Matrisi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HODJA</dc:creator>
  <cp:lastModifiedBy>ronaldinho424</cp:lastModifiedBy>
  <cp:revision>448</cp:revision>
  <cp:lastPrinted>2017-09-12T11:34:22Z</cp:lastPrinted>
  <dcterms:created xsi:type="dcterms:W3CDTF">2017-02-14T09:34:15Z</dcterms:created>
  <dcterms:modified xsi:type="dcterms:W3CDTF">2019-02-12T07:17:50Z</dcterms:modified>
</cp:coreProperties>
</file>