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6" r:id="rId12"/>
    <p:sldId id="267" r:id="rId13"/>
    <p:sldId id="284" r:id="rId14"/>
    <p:sldId id="268" r:id="rId15"/>
    <p:sldId id="269" r:id="rId16"/>
    <p:sldId id="270" r:id="rId17"/>
    <p:sldId id="271" r:id="rId18"/>
    <p:sldId id="272" r:id="rId19"/>
    <p:sldId id="28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1AB"/>
    <a:srgbClr val="DC16DC"/>
    <a:srgbClr val="3399FF"/>
    <a:srgbClr val="3539D7"/>
    <a:srgbClr val="421C5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B3B8F-5157-42D3-BBC2-CB19BE19AB9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B6A3AA5-7079-457B-8914-B7FA579E0BDF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3600" dirty="0" smtClean="0">
              <a:solidFill>
                <a:srgbClr val="DC16DC"/>
              </a:solidFill>
            </a:rPr>
            <a:t>KAĞIT</a:t>
          </a:r>
        </a:p>
      </dgm:t>
    </dgm:pt>
    <dgm:pt modelId="{3CC0B683-E35C-4055-B79C-06814D3F2844}" type="parTrans" cxnId="{4B95F34C-9347-42BB-BCAD-9E185DCFA556}">
      <dgm:prSet/>
      <dgm:spPr/>
      <dgm:t>
        <a:bodyPr/>
        <a:lstStyle/>
        <a:p>
          <a:endParaRPr lang="tr-TR"/>
        </a:p>
      </dgm:t>
    </dgm:pt>
    <dgm:pt modelId="{FE8FD57B-0D21-4437-82A9-1ABFCCD3713F}" type="sibTrans" cxnId="{4B95F34C-9347-42BB-BCAD-9E185DCFA556}">
      <dgm:prSet/>
      <dgm:spPr/>
      <dgm:t>
        <a:bodyPr/>
        <a:lstStyle/>
        <a:p>
          <a:endParaRPr lang="tr-TR"/>
        </a:p>
      </dgm:t>
    </dgm:pt>
    <dgm:pt modelId="{DE2EA93C-1B01-45DF-B454-27F26846C8AB}">
      <dgm:prSet phldrT="[Metin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r-TR" sz="2400" dirty="0" smtClean="0">
              <a:solidFill>
                <a:srgbClr val="AB11AB"/>
              </a:solidFill>
            </a:rPr>
            <a:t>Doku</a:t>
          </a:r>
        </a:p>
        <a:p>
          <a:r>
            <a:rPr lang="tr-TR" sz="2400" dirty="0" smtClean="0">
              <a:solidFill>
                <a:srgbClr val="AB11AB"/>
              </a:solidFill>
            </a:rPr>
            <a:t>Kağıt dayanıklı bir dokuya sahiptir</a:t>
          </a:r>
          <a:r>
            <a:rPr lang="tr-TR" sz="1700" dirty="0" smtClean="0">
              <a:solidFill>
                <a:srgbClr val="AB11AB"/>
              </a:solidFill>
            </a:rPr>
            <a:t>.</a:t>
          </a:r>
          <a:endParaRPr lang="tr-TR" sz="1700" dirty="0">
            <a:solidFill>
              <a:srgbClr val="AB11AB"/>
            </a:solidFill>
          </a:endParaRPr>
        </a:p>
      </dgm:t>
    </dgm:pt>
    <dgm:pt modelId="{D90E1AC5-ED60-497A-9C61-D889A15C343F}" type="parTrans" cxnId="{A468A3B4-7FA4-4565-8048-126114CB6BDB}">
      <dgm:prSet/>
      <dgm:spPr/>
      <dgm:t>
        <a:bodyPr/>
        <a:lstStyle/>
        <a:p>
          <a:endParaRPr lang="tr-TR"/>
        </a:p>
      </dgm:t>
    </dgm:pt>
    <dgm:pt modelId="{B56E10B8-1CB1-4539-AE45-B849E2000334}" type="sibTrans" cxnId="{A468A3B4-7FA4-4565-8048-126114CB6BDB}">
      <dgm:prSet/>
      <dgm:spPr/>
      <dgm:t>
        <a:bodyPr/>
        <a:lstStyle/>
        <a:p>
          <a:endParaRPr lang="tr-TR"/>
        </a:p>
      </dgm:t>
    </dgm:pt>
    <dgm:pt modelId="{3ACF4BEA-37FD-4766-AC7D-20CF25A6233B}">
      <dgm:prSet phldrT="[Metin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r-TR" sz="2400" dirty="0" smtClean="0">
              <a:solidFill>
                <a:srgbClr val="AB11AB"/>
              </a:solidFill>
            </a:rPr>
            <a:t>YOĞUNLUK</a:t>
          </a:r>
        </a:p>
        <a:p>
          <a:r>
            <a:rPr lang="tr-TR" sz="2400" dirty="0" smtClean="0">
              <a:solidFill>
                <a:srgbClr val="AB11AB"/>
              </a:solidFill>
            </a:rPr>
            <a:t>Kağıdın yoğunluğu iyidir.</a:t>
          </a:r>
        </a:p>
      </dgm:t>
    </dgm:pt>
    <dgm:pt modelId="{A425B3E7-EC74-47B7-9D9B-2AE0C41572AC}" type="parTrans" cxnId="{32E86E44-5C82-475F-826C-BCEFA677E064}">
      <dgm:prSet/>
      <dgm:spPr/>
      <dgm:t>
        <a:bodyPr/>
        <a:lstStyle/>
        <a:p>
          <a:endParaRPr lang="tr-TR"/>
        </a:p>
      </dgm:t>
    </dgm:pt>
    <dgm:pt modelId="{27E14401-D1AB-409B-8405-69FDABBF9B08}" type="sibTrans" cxnId="{32E86E44-5C82-475F-826C-BCEFA677E064}">
      <dgm:prSet/>
      <dgm:spPr/>
      <dgm:t>
        <a:bodyPr/>
        <a:lstStyle/>
        <a:p>
          <a:endParaRPr lang="tr-TR"/>
        </a:p>
      </dgm:t>
    </dgm:pt>
    <dgm:pt modelId="{09EAF6F5-E7AE-46B2-9EF2-8BD271BA0C3B}">
      <dgm:prSet phldrT="[Metin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r-TR" sz="2400" dirty="0" smtClean="0">
              <a:solidFill>
                <a:srgbClr val="AB11AB"/>
              </a:solidFill>
            </a:rPr>
            <a:t>YÜZEY</a:t>
          </a:r>
        </a:p>
        <a:p>
          <a:r>
            <a:rPr lang="tr-TR" sz="2400" dirty="0" smtClean="0">
              <a:solidFill>
                <a:srgbClr val="AB11AB"/>
              </a:solidFill>
            </a:rPr>
            <a:t>Kağıdın yüzeyi parlaktır.</a:t>
          </a:r>
        </a:p>
        <a:p>
          <a:endParaRPr lang="tr-TR" sz="1700" dirty="0"/>
        </a:p>
      </dgm:t>
    </dgm:pt>
    <dgm:pt modelId="{F4CFBE66-05F8-4AAE-9602-82F82BB71C1F}" type="parTrans" cxnId="{32299FB7-CEF9-4F92-9550-7B687DD22EA0}">
      <dgm:prSet/>
      <dgm:spPr/>
      <dgm:t>
        <a:bodyPr/>
        <a:lstStyle/>
        <a:p>
          <a:endParaRPr lang="tr-TR"/>
        </a:p>
      </dgm:t>
    </dgm:pt>
    <dgm:pt modelId="{594625D1-D5AE-49A7-9F27-DB5F55B0AE1D}" type="sibTrans" cxnId="{32299FB7-CEF9-4F92-9550-7B687DD22EA0}">
      <dgm:prSet/>
      <dgm:spPr/>
      <dgm:t>
        <a:bodyPr/>
        <a:lstStyle/>
        <a:p>
          <a:endParaRPr lang="tr-TR"/>
        </a:p>
      </dgm:t>
    </dgm:pt>
    <dgm:pt modelId="{72B930BC-A60B-485E-AB1D-71C2C829C49F}">
      <dgm:prSet phldrT="[Metin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r-TR" sz="2400" dirty="0" smtClean="0">
              <a:solidFill>
                <a:srgbClr val="AB11AB"/>
              </a:solidFill>
            </a:rPr>
            <a:t>RENK</a:t>
          </a:r>
        </a:p>
        <a:p>
          <a:r>
            <a:rPr lang="tr-TR" sz="2400" dirty="0" smtClean="0">
              <a:solidFill>
                <a:srgbClr val="AB11AB"/>
              </a:solidFill>
            </a:rPr>
            <a:t>Beyaz zemin üzerine siyah yazı rengi kullanılmıştır. Gözü yorma açısından yanlış bir yöntemdir.</a:t>
          </a:r>
        </a:p>
        <a:p>
          <a:endParaRPr lang="tr-TR" sz="1700" dirty="0"/>
        </a:p>
      </dgm:t>
    </dgm:pt>
    <dgm:pt modelId="{737C153E-70B4-4C4C-ACBB-EB4C6DD5DBF7}" type="parTrans" cxnId="{E93F4698-3904-4446-9B90-3151490E7C97}">
      <dgm:prSet/>
      <dgm:spPr/>
      <dgm:t>
        <a:bodyPr/>
        <a:lstStyle/>
        <a:p>
          <a:endParaRPr lang="tr-TR"/>
        </a:p>
      </dgm:t>
    </dgm:pt>
    <dgm:pt modelId="{B4304A72-8291-41DA-93C9-6DB93AF590E1}" type="sibTrans" cxnId="{E93F4698-3904-4446-9B90-3151490E7C97}">
      <dgm:prSet/>
      <dgm:spPr/>
      <dgm:t>
        <a:bodyPr/>
        <a:lstStyle/>
        <a:p>
          <a:endParaRPr lang="tr-TR"/>
        </a:p>
      </dgm:t>
    </dgm:pt>
    <dgm:pt modelId="{F20932D2-7431-4EE4-9DA0-E3314E762911}" type="pres">
      <dgm:prSet presAssocID="{BD8B3B8F-5157-42D3-BBC2-CB19BE19AB9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CAF9568-5801-44F9-B57A-10A2538C094C}" type="pres">
      <dgm:prSet presAssocID="{BD8B3B8F-5157-42D3-BBC2-CB19BE19AB91}" presName="matrix" presStyleCnt="0"/>
      <dgm:spPr/>
    </dgm:pt>
    <dgm:pt modelId="{B426D292-F5D2-4C17-9EF7-9E3C841F3C27}" type="pres">
      <dgm:prSet presAssocID="{BD8B3B8F-5157-42D3-BBC2-CB19BE19AB91}" presName="tile1" presStyleLbl="node1" presStyleIdx="0" presStyleCnt="4"/>
      <dgm:spPr/>
      <dgm:t>
        <a:bodyPr/>
        <a:lstStyle/>
        <a:p>
          <a:endParaRPr lang="tr-TR"/>
        </a:p>
      </dgm:t>
    </dgm:pt>
    <dgm:pt modelId="{8585CDEB-FF58-489B-8813-A083B6828064}" type="pres">
      <dgm:prSet presAssocID="{BD8B3B8F-5157-42D3-BBC2-CB19BE19AB9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1DC927-665B-43DA-B849-3AD018277BAC}" type="pres">
      <dgm:prSet presAssocID="{BD8B3B8F-5157-42D3-BBC2-CB19BE19AB91}" presName="tile2" presStyleLbl="node1" presStyleIdx="1" presStyleCnt="4" custLinFactNeighborY="-1918"/>
      <dgm:spPr/>
      <dgm:t>
        <a:bodyPr/>
        <a:lstStyle/>
        <a:p>
          <a:endParaRPr lang="tr-TR"/>
        </a:p>
      </dgm:t>
    </dgm:pt>
    <dgm:pt modelId="{F1905E85-56B8-46B7-94F9-95991717FA75}" type="pres">
      <dgm:prSet presAssocID="{BD8B3B8F-5157-42D3-BBC2-CB19BE19AB9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0FF2B4-48D3-4750-B005-D03FB328F74E}" type="pres">
      <dgm:prSet presAssocID="{BD8B3B8F-5157-42D3-BBC2-CB19BE19AB91}" presName="tile3" presStyleLbl="node1" presStyleIdx="2" presStyleCnt="4"/>
      <dgm:spPr/>
      <dgm:t>
        <a:bodyPr/>
        <a:lstStyle/>
        <a:p>
          <a:endParaRPr lang="tr-TR"/>
        </a:p>
      </dgm:t>
    </dgm:pt>
    <dgm:pt modelId="{14DDA483-EE18-4C4E-88C7-6F615C6F59CF}" type="pres">
      <dgm:prSet presAssocID="{BD8B3B8F-5157-42D3-BBC2-CB19BE19AB9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092E70-474F-49A1-9E56-7A7B5D9BDCB5}" type="pres">
      <dgm:prSet presAssocID="{BD8B3B8F-5157-42D3-BBC2-CB19BE19AB91}" presName="tile4" presStyleLbl="node1" presStyleIdx="3" presStyleCnt="4"/>
      <dgm:spPr/>
      <dgm:t>
        <a:bodyPr/>
        <a:lstStyle/>
        <a:p>
          <a:endParaRPr lang="tr-TR"/>
        </a:p>
      </dgm:t>
    </dgm:pt>
    <dgm:pt modelId="{87B1A93B-2727-4CE6-A3CC-54136207F547}" type="pres">
      <dgm:prSet presAssocID="{BD8B3B8F-5157-42D3-BBC2-CB19BE19AB9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37C688-DDBF-4D50-AD29-1B62E9CA2834}" type="pres">
      <dgm:prSet presAssocID="{BD8B3B8F-5157-42D3-BBC2-CB19BE19AB9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26CA0769-9148-465C-BF1F-F471B6593423}" type="presOf" srcId="{DE2EA93C-1B01-45DF-B454-27F26846C8AB}" destId="{B426D292-F5D2-4C17-9EF7-9E3C841F3C27}" srcOrd="0" destOrd="0" presId="urn:microsoft.com/office/officeart/2005/8/layout/matrix1"/>
    <dgm:cxn modelId="{E185ECEB-3B43-4A23-87F8-5C17A2354310}" type="presOf" srcId="{4B6A3AA5-7079-457B-8914-B7FA579E0BDF}" destId="{8337C688-DDBF-4D50-AD29-1B62E9CA2834}" srcOrd="0" destOrd="0" presId="urn:microsoft.com/office/officeart/2005/8/layout/matrix1"/>
    <dgm:cxn modelId="{A468A3B4-7FA4-4565-8048-126114CB6BDB}" srcId="{4B6A3AA5-7079-457B-8914-B7FA579E0BDF}" destId="{DE2EA93C-1B01-45DF-B454-27F26846C8AB}" srcOrd="0" destOrd="0" parTransId="{D90E1AC5-ED60-497A-9C61-D889A15C343F}" sibTransId="{B56E10B8-1CB1-4539-AE45-B849E2000334}"/>
    <dgm:cxn modelId="{FF49A48A-8A7B-437A-9A96-6B72CBFF048A}" type="presOf" srcId="{09EAF6F5-E7AE-46B2-9EF2-8BD271BA0C3B}" destId="{14DDA483-EE18-4C4E-88C7-6F615C6F59CF}" srcOrd="1" destOrd="0" presId="urn:microsoft.com/office/officeart/2005/8/layout/matrix1"/>
    <dgm:cxn modelId="{4B95F34C-9347-42BB-BCAD-9E185DCFA556}" srcId="{BD8B3B8F-5157-42D3-BBC2-CB19BE19AB91}" destId="{4B6A3AA5-7079-457B-8914-B7FA579E0BDF}" srcOrd="0" destOrd="0" parTransId="{3CC0B683-E35C-4055-B79C-06814D3F2844}" sibTransId="{FE8FD57B-0D21-4437-82A9-1ABFCCD3713F}"/>
    <dgm:cxn modelId="{695E5EA4-F401-4AD5-82D2-65DC7F2EEF7A}" type="presOf" srcId="{72B930BC-A60B-485E-AB1D-71C2C829C49F}" destId="{5D092E70-474F-49A1-9E56-7A7B5D9BDCB5}" srcOrd="0" destOrd="0" presId="urn:microsoft.com/office/officeart/2005/8/layout/matrix1"/>
    <dgm:cxn modelId="{32299FB7-CEF9-4F92-9550-7B687DD22EA0}" srcId="{4B6A3AA5-7079-457B-8914-B7FA579E0BDF}" destId="{09EAF6F5-E7AE-46B2-9EF2-8BD271BA0C3B}" srcOrd="2" destOrd="0" parTransId="{F4CFBE66-05F8-4AAE-9602-82F82BB71C1F}" sibTransId="{594625D1-D5AE-49A7-9F27-DB5F55B0AE1D}"/>
    <dgm:cxn modelId="{36516BD9-E406-4EBE-8DC5-6915102CB406}" type="presOf" srcId="{3ACF4BEA-37FD-4766-AC7D-20CF25A6233B}" destId="{8C1DC927-665B-43DA-B849-3AD018277BAC}" srcOrd="0" destOrd="0" presId="urn:microsoft.com/office/officeart/2005/8/layout/matrix1"/>
    <dgm:cxn modelId="{44E2171D-5A0E-498D-B064-D53C21FF0BEA}" type="presOf" srcId="{DE2EA93C-1B01-45DF-B454-27F26846C8AB}" destId="{8585CDEB-FF58-489B-8813-A083B6828064}" srcOrd="1" destOrd="0" presId="urn:microsoft.com/office/officeart/2005/8/layout/matrix1"/>
    <dgm:cxn modelId="{9BE1CE83-CA09-49A8-BC3B-4187A4915D36}" type="presOf" srcId="{3ACF4BEA-37FD-4766-AC7D-20CF25A6233B}" destId="{F1905E85-56B8-46B7-94F9-95991717FA75}" srcOrd="1" destOrd="0" presId="urn:microsoft.com/office/officeart/2005/8/layout/matrix1"/>
    <dgm:cxn modelId="{6448BF47-5ADE-43BF-954A-65935ADB4732}" type="presOf" srcId="{BD8B3B8F-5157-42D3-BBC2-CB19BE19AB91}" destId="{F20932D2-7431-4EE4-9DA0-E3314E762911}" srcOrd="0" destOrd="0" presId="urn:microsoft.com/office/officeart/2005/8/layout/matrix1"/>
    <dgm:cxn modelId="{6BB0BCC6-C719-4AE2-BACA-597776609949}" type="presOf" srcId="{72B930BC-A60B-485E-AB1D-71C2C829C49F}" destId="{87B1A93B-2727-4CE6-A3CC-54136207F547}" srcOrd="1" destOrd="0" presId="urn:microsoft.com/office/officeart/2005/8/layout/matrix1"/>
    <dgm:cxn modelId="{D29F151D-7C53-45BA-849F-1E5D9D3A488E}" type="presOf" srcId="{09EAF6F5-E7AE-46B2-9EF2-8BD271BA0C3B}" destId="{1D0FF2B4-48D3-4750-B005-D03FB328F74E}" srcOrd="0" destOrd="0" presId="urn:microsoft.com/office/officeart/2005/8/layout/matrix1"/>
    <dgm:cxn modelId="{32E86E44-5C82-475F-826C-BCEFA677E064}" srcId="{4B6A3AA5-7079-457B-8914-B7FA579E0BDF}" destId="{3ACF4BEA-37FD-4766-AC7D-20CF25A6233B}" srcOrd="1" destOrd="0" parTransId="{A425B3E7-EC74-47B7-9D9B-2AE0C41572AC}" sibTransId="{27E14401-D1AB-409B-8405-69FDABBF9B08}"/>
    <dgm:cxn modelId="{E93F4698-3904-4446-9B90-3151490E7C97}" srcId="{4B6A3AA5-7079-457B-8914-B7FA579E0BDF}" destId="{72B930BC-A60B-485E-AB1D-71C2C829C49F}" srcOrd="3" destOrd="0" parTransId="{737C153E-70B4-4C4C-ACBB-EB4C6DD5DBF7}" sibTransId="{B4304A72-8291-41DA-93C9-6DB93AF590E1}"/>
    <dgm:cxn modelId="{FC096B69-45DB-4F19-8EA4-10D96639F1C5}" type="presParOf" srcId="{F20932D2-7431-4EE4-9DA0-E3314E762911}" destId="{2CAF9568-5801-44F9-B57A-10A2538C094C}" srcOrd="0" destOrd="0" presId="urn:microsoft.com/office/officeart/2005/8/layout/matrix1"/>
    <dgm:cxn modelId="{9094F0B5-7E6C-44C4-953B-022F7064D274}" type="presParOf" srcId="{2CAF9568-5801-44F9-B57A-10A2538C094C}" destId="{B426D292-F5D2-4C17-9EF7-9E3C841F3C27}" srcOrd="0" destOrd="0" presId="urn:microsoft.com/office/officeart/2005/8/layout/matrix1"/>
    <dgm:cxn modelId="{ABAA1047-8798-4ED7-ABCA-1766081EEFB8}" type="presParOf" srcId="{2CAF9568-5801-44F9-B57A-10A2538C094C}" destId="{8585CDEB-FF58-489B-8813-A083B6828064}" srcOrd="1" destOrd="0" presId="urn:microsoft.com/office/officeart/2005/8/layout/matrix1"/>
    <dgm:cxn modelId="{7BC76769-AE78-4CDD-A97C-340FAEEE6E53}" type="presParOf" srcId="{2CAF9568-5801-44F9-B57A-10A2538C094C}" destId="{8C1DC927-665B-43DA-B849-3AD018277BAC}" srcOrd="2" destOrd="0" presId="urn:microsoft.com/office/officeart/2005/8/layout/matrix1"/>
    <dgm:cxn modelId="{3EE7720A-65AB-4FEB-9C43-59D82B03B1E1}" type="presParOf" srcId="{2CAF9568-5801-44F9-B57A-10A2538C094C}" destId="{F1905E85-56B8-46B7-94F9-95991717FA75}" srcOrd="3" destOrd="0" presId="urn:microsoft.com/office/officeart/2005/8/layout/matrix1"/>
    <dgm:cxn modelId="{55A59C21-F7CA-4E61-BC0F-54DED6897087}" type="presParOf" srcId="{2CAF9568-5801-44F9-B57A-10A2538C094C}" destId="{1D0FF2B4-48D3-4750-B005-D03FB328F74E}" srcOrd="4" destOrd="0" presId="urn:microsoft.com/office/officeart/2005/8/layout/matrix1"/>
    <dgm:cxn modelId="{869323D3-E638-42F3-98F8-29702DC81BC1}" type="presParOf" srcId="{2CAF9568-5801-44F9-B57A-10A2538C094C}" destId="{14DDA483-EE18-4C4E-88C7-6F615C6F59CF}" srcOrd="5" destOrd="0" presId="urn:microsoft.com/office/officeart/2005/8/layout/matrix1"/>
    <dgm:cxn modelId="{9E153CC8-7BA1-4B45-A1B2-E9D278AA8525}" type="presParOf" srcId="{2CAF9568-5801-44F9-B57A-10A2538C094C}" destId="{5D092E70-474F-49A1-9E56-7A7B5D9BDCB5}" srcOrd="6" destOrd="0" presId="urn:microsoft.com/office/officeart/2005/8/layout/matrix1"/>
    <dgm:cxn modelId="{7A9838F9-5DE7-48D3-A4B6-5F96FBA7D8F9}" type="presParOf" srcId="{2CAF9568-5801-44F9-B57A-10A2538C094C}" destId="{87B1A93B-2727-4CE6-A3CC-54136207F547}" srcOrd="7" destOrd="0" presId="urn:microsoft.com/office/officeart/2005/8/layout/matrix1"/>
    <dgm:cxn modelId="{CD4DE295-950B-4509-944C-939D9CEB18B3}" type="presParOf" srcId="{F20932D2-7431-4EE4-9DA0-E3314E762911}" destId="{8337C688-DDBF-4D50-AD29-1B62E9CA283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26D292-F5D2-4C17-9EF7-9E3C841F3C27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AB11AB"/>
              </a:solidFill>
            </a:rPr>
            <a:t>Doku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AB11AB"/>
              </a:solidFill>
            </a:rPr>
            <a:t>Kağıt dayanıklı bir dokuya sahiptir</a:t>
          </a:r>
          <a:r>
            <a:rPr lang="tr-TR" sz="1700" kern="1200" dirty="0" smtClean="0">
              <a:solidFill>
                <a:srgbClr val="AB11AB"/>
              </a:solidFill>
            </a:rPr>
            <a:t>.</a:t>
          </a:r>
          <a:endParaRPr lang="tr-TR" sz="1700" kern="1200" dirty="0">
            <a:solidFill>
              <a:srgbClr val="AB11AB"/>
            </a:solidFill>
          </a:endParaRPr>
        </a:p>
      </dsp:txBody>
      <dsp:txXfrm rot="16200000">
        <a:off x="1208781" y="-1208781"/>
        <a:ext cx="1697236" cy="4114800"/>
      </dsp:txXfrm>
    </dsp:sp>
    <dsp:sp modelId="{8C1DC927-665B-43DA-B849-3AD018277BAC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AB11AB"/>
              </a:solidFill>
            </a:rPr>
            <a:t>YOĞUNLUK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AB11AB"/>
              </a:solidFill>
            </a:rPr>
            <a:t>Kağıdın yoğunluğu iyidir.</a:t>
          </a:r>
        </a:p>
      </dsp:txBody>
      <dsp:txXfrm>
        <a:off x="4114800" y="0"/>
        <a:ext cx="4114800" cy="1697236"/>
      </dsp:txXfrm>
    </dsp:sp>
    <dsp:sp modelId="{1D0FF2B4-48D3-4750-B005-D03FB328F74E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AB11AB"/>
              </a:solidFill>
            </a:rPr>
            <a:t>YÜZEY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AB11AB"/>
              </a:solidFill>
            </a:rPr>
            <a:t>Kağıdın yüzeyi parlaktır.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 dirty="0"/>
        </a:p>
      </dsp:txBody>
      <dsp:txXfrm rot="10800000">
        <a:off x="0" y="2828726"/>
        <a:ext cx="4114800" cy="1697236"/>
      </dsp:txXfrm>
    </dsp:sp>
    <dsp:sp modelId="{5D092E70-474F-49A1-9E56-7A7B5D9BDCB5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AB11AB"/>
              </a:solidFill>
            </a:rPr>
            <a:t>RENK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AB11AB"/>
              </a:solidFill>
            </a:rPr>
            <a:t>Beyaz zemin üzerine siyah yazı rengi kullanılmıştır. Gözü yorma açısından yanlış bir yöntemdir.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 dirty="0"/>
        </a:p>
      </dsp:txBody>
      <dsp:txXfrm rot="5400000">
        <a:off x="5323581" y="1619944"/>
        <a:ext cx="1697236" cy="4114800"/>
      </dsp:txXfrm>
    </dsp:sp>
    <dsp:sp modelId="{8337C688-DDBF-4D50-AD29-1B62E9CA2834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rgbClr val="DC16DC"/>
              </a:solidFill>
            </a:rPr>
            <a:t>KAĞIT</a:t>
          </a:r>
        </a:p>
      </dsp:txBody>
      <dsp:txXfrm>
        <a:off x="2880359" y="1697236"/>
        <a:ext cx="246888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08516-2181-4130-83C4-EB2F0B399F4C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FDF7-6AC7-43C9-9366-FA22B16FCB8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BFDF7-6AC7-43C9-9366-FA22B16FCB85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36-A1FB-474F-90DE-1304C071D2B9}" type="datetime1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7F75-D685-4713-B562-4C5B4C766D1F}" type="datetime1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586C-404E-40B4-8829-73F9BC8FE0C2}" type="datetime1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D8CE-1714-44F3-A3B0-2C01A1014BDA}" type="datetime1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A106-5B92-4FD5-967F-E6D484104B11}" type="datetime1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4155-FD1F-44C6-8FD2-E3F8279A6999}" type="datetime1">
              <a:rPr lang="tr-TR" smtClean="0"/>
              <a:pPr/>
              <a:t>28.4.2015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7E9D-ED32-4B52-9217-FC6566DE5F17}" type="datetime1">
              <a:rPr lang="tr-TR" smtClean="0"/>
              <a:pPr/>
              <a:t>28.4.2015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3026-3CF2-44CC-8A82-3EC080E50FDD}" type="datetime1">
              <a:rPr lang="tr-TR" smtClean="0"/>
              <a:pPr/>
              <a:t>28.4.2015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19A8-D7E0-4201-938C-ADAB8A7FD055}" type="datetime1">
              <a:rPr lang="tr-TR" smtClean="0"/>
              <a:pPr/>
              <a:t>28.4.2015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3359-CE76-4A30-9F2C-052DC93203A4}" type="datetime1">
              <a:rPr lang="tr-TR" smtClean="0"/>
              <a:pPr/>
              <a:t>28.4.2015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6FB0-0D91-4B3B-AB81-125376E378EF}" type="datetime1">
              <a:rPr lang="tr-TR" smtClean="0"/>
              <a:pPr/>
              <a:t>28.4.2015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A6058-B021-4AB4-9FB0-244204F656B9}" type="datetime1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tr-TR" b="1" i="1" dirty="0" smtClean="0">
                <a:solidFill>
                  <a:srgbClr val="DC16DC"/>
                </a:solidFill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BENİ ANNEM YAVRULADI</a:t>
            </a:r>
            <a:endParaRPr lang="tr-TR" b="1" i="1" dirty="0">
              <a:solidFill>
                <a:srgbClr val="DC16DC"/>
              </a:solidFill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 descr="IMAG271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72808" cy="4577504"/>
          </a:xfrm>
          <a:prstGeom prst="rect">
            <a:avLst/>
          </a:prstGeo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88640"/>
            <a:ext cx="5076056" cy="5937523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>
              <a:solidFill>
                <a:srgbClr val="DC16DC"/>
              </a:solidFill>
            </a:endParaRPr>
          </a:p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AB11AB"/>
                </a:solidFill>
              </a:rPr>
              <a:t>İkinci sayfasında kitabın,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yazarın, yayın yönetmeninin,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tasarımcının ve tasarımı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uygulayanın isimlerine yer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verilmiştir. 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AB11AB"/>
                </a:solidFill>
              </a:rPr>
              <a:t>Çizerin ismi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geçmemektedir.</a:t>
            </a:r>
          </a:p>
        </p:txBody>
      </p:sp>
      <p:pic>
        <p:nvPicPr>
          <p:cNvPr id="4" name="3 Resim" descr="IMAG276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60648"/>
            <a:ext cx="4078944" cy="6336704"/>
          </a:xfrm>
          <a:prstGeom prst="rect">
            <a:avLst/>
          </a:prstGeo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srgbClr val="AB11AB"/>
                </a:solidFill>
              </a:rPr>
              <a:pPr/>
              <a:t>10</a:t>
            </a:fld>
            <a:endParaRPr lang="tr-TR" dirty="0">
              <a:solidFill>
                <a:srgbClr val="AB11AB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4690864" cy="5472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DC16DC"/>
                </a:solidFill>
              </a:rPr>
              <a:t>CİLTLEME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AB11AB"/>
                </a:solidFill>
              </a:rPr>
              <a:t>Zımbalama yönetimi kullanılmıştır.</a:t>
            </a:r>
          </a:p>
          <a:p>
            <a:pPr>
              <a:buFont typeface="Wingdings" pitchFamily="2" charset="2"/>
              <a:buChar char="Ø"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AB11AB"/>
                </a:solidFill>
              </a:rPr>
              <a:t>Sağlamlık açısından önerilen bir yöntem değildir.</a:t>
            </a:r>
            <a:endParaRPr lang="tr-TR" dirty="0">
              <a:solidFill>
                <a:srgbClr val="AB11AB"/>
              </a:solidFill>
            </a:endParaRPr>
          </a:p>
        </p:txBody>
      </p:sp>
      <p:pic>
        <p:nvPicPr>
          <p:cNvPr id="4" name="3 Resim" descr="IMAG2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548680"/>
            <a:ext cx="3794323" cy="5400600"/>
          </a:xfrm>
          <a:prstGeom prst="rect">
            <a:avLst/>
          </a:prstGeo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2674640" cy="492941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AB11AB"/>
                </a:solidFill>
              </a:rPr>
              <a:t>Kitapta oluk sorunu vardır.</a:t>
            </a:r>
            <a:endParaRPr lang="tr-TR" dirty="0">
              <a:solidFill>
                <a:srgbClr val="AB11AB"/>
              </a:solidFill>
            </a:endParaRPr>
          </a:p>
        </p:txBody>
      </p:sp>
      <p:pic>
        <p:nvPicPr>
          <p:cNvPr id="4" name="3 Resim" descr="IMAG305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60648"/>
            <a:ext cx="5364088" cy="3096344"/>
          </a:xfrm>
          <a:prstGeom prst="rect">
            <a:avLst/>
          </a:prstGeom>
        </p:spPr>
      </p:pic>
      <p:pic>
        <p:nvPicPr>
          <p:cNvPr id="5" name="4 Resim" descr="IMAG305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573016"/>
            <a:ext cx="5374860" cy="3096344"/>
          </a:xfrm>
          <a:prstGeom prst="rect">
            <a:avLst/>
          </a:prstGeom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260648"/>
            <a:ext cx="4114800" cy="638132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DC16DC"/>
                </a:solidFill>
              </a:rPr>
              <a:t>RESİMLEME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err="1" smtClean="0">
                <a:solidFill>
                  <a:srgbClr val="AB11AB"/>
                </a:solidFill>
              </a:rPr>
              <a:t>Stilizasyon</a:t>
            </a: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Resimlerde bu yöntem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kullanılmamıştır.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AB11AB"/>
                </a:solidFill>
              </a:rPr>
              <a:t>Tonlama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Açık renk üzerine gözü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yormayan gölgeli, saf, mat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renkler kullanılmıştır.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AB11AB"/>
                </a:solidFill>
              </a:rPr>
              <a:t>Ürkütücülük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Kitapta çocukların korkup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etkilenebilecekleri bir resim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yoktur.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IMAG2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88640"/>
            <a:ext cx="4442598" cy="6237312"/>
          </a:xfrm>
          <a:prstGeom prst="rect">
            <a:avLst/>
          </a:prstGeo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340768"/>
            <a:ext cx="4258816" cy="57214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AB11AB"/>
                </a:solidFill>
              </a:rPr>
              <a:t> Yerleştirme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Kitapta yerleştirme biraz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farklıdır. Yazıya bazen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altta bazen üst tarafta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yer verilmiştir.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pic>
        <p:nvPicPr>
          <p:cNvPr id="5" name="4 Resim" descr="IMAG280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88640"/>
            <a:ext cx="4423442" cy="3240360"/>
          </a:xfrm>
          <a:prstGeom prst="rect">
            <a:avLst/>
          </a:prstGeom>
        </p:spPr>
      </p:pic>
      <p:pic>
        <p:nvPicPr>
          <p:cNvPr id="6" name="5 Resim" descr="IMAG2808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73016"/>
            <a:ext cx="4320480" cy="3068960"/>
          </a:xfrm>
          <a:prstGeom prst="rect">
            <a:avLst/>
          </a:prstGeom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idx="1"/>
          </p:nvPr>
        </p:nvSpPr>
        <p:spPr>
          <a:xfrm>
            <a:off x="179512" y="476250"/>
            <a:ext cx="3816424" cy="5649913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Çoğu zaman resim</a:t>
            </a:r>
          </a:p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yazının bulunduğu</a:t>
            </a:r>
          </a:p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sayfada değil yan</a:t>
            </a:r>
          </a:p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sayfasında bütün</a:t>
            </a:r>
          </a:p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sayfayı kaplayacak</a:t>
            </a:r>
          </a:p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şekildedir.</a:t>
            </a:r>
          </a:p>
          <a:p>
            <a:endParaRPr lang="tr-TR" dirty="0"/>
          </a:p>
        </p:txBody>
      </p:sp>
      <p:pic>
        <p:nvPicPr>
          <p:cNvPr id="5" name="4 Resim" descr="IMAG280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88641"/>
            <a:ext cx="4567458" cy="2664295"/>
          </a:xfrm>
          <a:prstGeom prst="rect">
            <a:avLst/>
          </a:prstGeom>
        </p:spPr>
      </p:pic>
      <p:pic>
        <p:nvPicPr>
          <p:cNvPr id="6" name="5 Resim" descr="IMAG281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96952"/>
            <a:ext cx="4536504" cy="3638656"/>
          </a:xfrm>
          <a:prstGeom prst="rect">
            <a:avLst/>
          </a:prstGeom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332656"/>
            <a:ext cx="4176464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 Yazı resim oranında</a:t>
            </a:r>
          </a:p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sayfalar arasında yine</a:t>
            </a:r>
          </a:p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çoğu zaman farklılıklar</a:t>
            </a:r>
          </a:p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mevcut. Yazının daha</a:t>
            </a:r>
          </a:p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çok, resmin daha küçük</a:t>
            </a:r>
          </a:p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olduğu sayfalar var.</a:t>
            </a:r>
          </a:p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Veya yazıyla resmin</a:t>
            </a:r>
          </a:p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aynı boyutta olduğu</a:t>
            </a:r>
          </a:p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sayfalar var.</a:t>
            </a:r>
          </a:p>
          <a:p>
            <a:endParaRPr lang="tr-TR" dirty="0"/>
          </a:p>
        </p:txBody>
      </p:sp>
      <p:pic>
        <p:nvPicPr>
          <p:cNvPr id="4" name="3 Resim" descr="IMAG281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04664"/>
            <a:ext cx="4337470" cy="5472608"/>
          </a:xfrm>
          <a:prstGeom prst="rect">
            <a:avLst/>
          </a:prstGeo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60648"/>
            <a:ext cx="4176464" cy="586551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AB11AB"/>
                </a:solidFill>
              </a:rPr>
              <a:t>Senkronizasyon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Kitapta senkronizasyona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baktığımızda, yazıda ne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anlatılıyorsa yan sayfada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o resmedilmiştir. 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Fakat, yazının bulunduğu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sayfada alakasız resimler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bulunmaktadır. Bir iki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sayfa senkronizasyona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uygundur.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4" name="3 Resim" descr="IMAG281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88640"/>
            <a:ext cx="4703839" cy="2160240"/>
          </a:xfrm>
          <a:prstGeom prst="rect">
            <a:avLst/>
          </a:prstGeom>
        </p:spPr>
      </p:pic>
      <p:pic>
        <p:nvPicPr>
          <p:cNvPr id="5" name="4 Resim" descr="IMAG281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492896"/>
            <a:ext cx="4680520" cy="4104456"/>
          </a:xfrm>
          <a:prstGeom prst="rect">
            <a:avLst/>
          </a:prstGeom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3898776" cy="5505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DC16DC"/>
                </a:solidFill>
              </a:rPr>
              <a:t>GERÇEKLİK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Resimde gerçeklik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algısı vardır.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Hayvan ve insan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figürlerinin orantıları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gerçeğe uygundur.</a:t>
            </a:r>
            <a:endParaRPr lang="tr-TR" dirty="0">
              <a:solidFill>
                <a:srgbClr val="AB11AB"/>
              </a:solidFill>
            </a:endParaRPr>
          </a:p>
        </p:txBody>
      </p:sp>
      <p:pic>
        <p:nvPicPr>
          <p:cNvPr id="5" name="4 Resim" descr="IMAG2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20688"/>
            <a:ext cx="4248472" cy="5227392"/>
          </a:xfrm>
          <a:prstGeom prst="rect">
            <a:avLst/>
          </a:prstGeo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1. TÜR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“Beni Annem Yavruladı” 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basılı (matbu) bir kitaptır.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DC16DC"/>
                </a:solidFill>
              </a:rPr>
              <a:t>PUNTO/FONT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 </a:t>
            </a:r>
            <a:r>
              <a:rPr lang="tr-TR" dirty="0" err="1" smtClean="0">
                <a:solidFill>
                  <a:srgbClr val="AB11AB"/>
                </a:solidFill>
              </a:rPr>
              <a:t>Serifli</a:t>
            </a:r>
            <a:r>
              <a:rPr lang="tr-TR" dirty="0" smtClean="0">
                <a:solidFill>
                  <a:srgbClr val="AB11AB"/>
                </a:solidFill>
              </a:rPr>
              <a:t> </a:t>
            </a:r>
            <a:r>
              <a:rPr lang="tr-TR" smtClean="0">
                <a:solidFill>
                  <a:srgbClr val="AB11AB"/>
                </a:solidFill>
              </a:rPr>
              <a:t>(tırnaklı) yazı </a:t>
            </a:r>
            <a:r>
              <a:rPr lang="tr-TR" dirty="0" smtClean="0">
                <a:solidFill>
                  <a:srgbClr val="AB11AB"/>
                </a:solidFill>
              </a:rPr>
              <a:t>tipi kullanılmıştır.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 32 punto ile yazılmıştır.</a:t>
            </a:r>
            <a:endParaRPr lang="tr-TR" dirty="0">
              <a:solidFill>
                <a:srgbClr val="AB11AB"/>
              </a:solidFill>
            </a:endParaRPr>
          </a:p>
        </p:txBody>
      </p:sp>
      <p:pic>
        <p:nvPicPr>
          <p:cNvPr id="5" name="4 Resim" descr="IMAG2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36912"/>
            <a:ext cx="7200800" cy="2851122"/>
          </a:xfrm>
          <a:prstGeom prst="rect">
            <a:avLst/>
          </a:prstGeo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60648"/>
            <a:ext cx="3888432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b) İÇ YAPI ÖZELLİKLERİ</a:t>
            </a: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rgbClr val="DC16D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DC16DC"/>
                </a:solidFill>
              </a:rPr>
              <a:t> KARAKTER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>
                <a:solidFill>
                  <a:srgbClr val="AB11AB"/>
                </a:solidFill>
              </a:rPr>
              <a:t>Karakterler açıktır. Hikayede</a:t>
            </a:r>
          </a:p>
          <a:p>
            <a:pPr>
              <a:buNone/>
            </a:pPr>
            <a:r>
              <a:rPr lang="tr-TR" sz="2400" dirty="0" smtClean="0">
                <a:solidFill>
                  <a:srgbClr val="AB11AB"/>
                </a:solidFill>
              </a:rPr>
              <a:t>resimler karakterin fiziksel</a:t>
            </a:r>
          </a:p>
          <a:p>
            <a:pPr>
              <a:buNone/>
            </a:pPr>
            <a:r>
              <a:rPr lang="tr-TR" sz="2400" dirty="0" smtClean="0">
                <a:solidFill>
                  <a:srgbClr val="AB11AB"/>
                </a:solidFill>
              </a:rPr>
              <a:t>özelliklerini </a:t>
            </a:r>
            <a:r>
              <a:rPr lang="tr-TR" sz="2400" smtClean="0">
                <a:solidFill>
                  <a:srgbClr val="AB11AB"/>
                </a:solidFill>
              </a:rPr>
              <a:t>yansıtmaktadır</a:t>
            </a:r>
            <a:r>
              <a:rPr lang="tr-TR" sz="2400" smtClean="0">
                <a:solidFill>
                  <a:srgbClr val="AB11AB"/>
                </a:solidFill>
              </a:rPr>
              <a:t>.</a:t>
            </a:r>
            <a:endParaRPr lang="tr-TR" sz="2400" dirty="0" smtClean="0">
              <a:solidFill>
                <a:srgbClr val="AB11AB"/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rgbClr val="AB11AB"/>
              </a:solidFill>
            </a:endParaRPr>
          </a:p>
          <a:p>
            <a:pPr>
              <a:buNone/>
            </a:pPr>
            <a:r>
              <a:rPr lang="tr-TR" sz="2400" dirty="0" smtClean="0">
                <a:solidFill>
                  <a:srgbClr val="AB11AB"/>
                </a:solidFill>
              </a:rPr>
              <a:t>Biyografik değildir.</a:t>
            </a:r>
          </a:p>
          <a:p>
            <a:pPr>
              <a:buNone/>
            </a:pPr>
            <a:endParaRPr lang="tr-TR" sz="2400" dirty="0" smtClean="0">
              <a:solidFill>
                <a:srgbClr val="AB11AB"/>
              </a:solidFill>
            </a:endParaRPr>
          </a:p>
          <a:p>
            <a:pPr>
              <a:buNone/>
            </a:pPr>
            <a:r>
              <a:rPr lang="tr-TR" sz="2400" dirty="0" smtClean="0">
                <a:solidFill>
                  <a:srgbClr val="AB11AB"/>
                </a:solidFill>
              </a:rPr>
              <a:t>Hikaye karakterin kendisi</a:t>
            </a:r>
          </a:p>
          <a:p>
            <a:pPr>
              <a:buNone/>
            </a:pPr>
            <a:r>
              <a:rPr lang="tr-TR" sz="2400" dirty="0" smtClean="0">
                <a:solidFill>
                  <a:srgbClr val="AB11AB"/>
                </a:solidFill>
              </a:rPr>
              <a:t>tarafından anlatılmaktadır.</a:t>
            </a:r>
          </a:p>
        </p:txBody>
      </p:sp>
      <p:pic>
        <p:nvPicPr>
          <p:cNvPr id="4" name="3 Resim" descr="IMAG284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88640"/>
            <a:ext cx="4722238" cy="3240360"/>
          </a:xfrm>
          <a:prstGeom prst="rect">
            <a:avLst/>
          </a:prstGeom>
        </p:spPr>
      </p:pic>
      <p:pic>
        <p:nvPicPr>
          <p:cNvPr id="5" name="4 Resim" descr="IMAG284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645024"/>
            <a:ext cx="4752528" cy="2924943"/>
          </a:xfrm>
          <a:prstGeom prst="rect">
            <a:avLst/>
          </a:prstGeom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tr-TR" sz="3600" dirty="0" smtClean="0">
                <a:solidFill>
                  <a:srgbClr val="DC16DC"/>
                </a:solidFill>
              </a:rPr>
              <a:t> Karakter Analiz Tablosu</a:t>
            </a:r>
            <a:endParaRPr lang="tr-TR" sz="3600" dirty="0">
              <a:solidFill>
                <a:srgbClr val="DC16DC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79512" y="410701"/>
          <a:ext cx="8785224" cy="6215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744"/>
                <a:gridCol w="2124868"/>
                <a:gridCol w="2196306"/>
                <a:gridCol w="2196306"/>
              </a:tblGrid>
              <a:tr h="642035"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</a:t>
                      </a:r>
                      <a:r>
                        <a:rPr lang="tr-TR" dirty="0" smtClean="0">
                          <a:solidFill>
                            <a:srgbClr val="AB11AB"/>
                          </a:solidFill>
                        </a:rPr>
                        <a:t> KİŞİLER</a:t>
                      </a:r>
                      <a:endParaRPr lang="tr-TR" dirty="0">
                        <a:solidFill>
                          <a:srgbClr val="AB11AB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AB11AB"/>
                          </a:solidFill>
                        </a:rPr>
                        <a:t>     Görsel</a:t>
                      </a:r>
                      <a:r>
                        <a:rPr lang="tr-TR" baseline="0" dirty="0" smtClean="0">
                          <a:solidFill>
                            <a:srgbClr val="AB11AB"/>
                          </a:solidFill>
                        </a:rPr>
                        <a:t> Özellikler</a:t>
                      </a:r>
                      <a:endParaRPr lang="tr-TR" dirty="0">
                        <a:solidFill>
                          <a:srgbClr val="AB11AB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solidFill>
                            <a:srgbClr val="AB11AB"/>
                          </a:solidFill>
                        </a:rPr>
                        <a:t>Psikolojik</a:t>
                      </a:r>
                      <a:r>
                        <a:rPr lang="tr-TR" baseline="0" dirty="0" smtClean="0">
                          <a:solidFill>
                            <a:srgbClr val="AB11AB"/>
                          </a:solidFill>
                        </a:rPr>
                        <a:t> Özellikler</a:t>
                      </a:r>
                      <a:endParaRPr lang="tr-TR" dirty="0">
                        <a:solidFill>
                          <a:srgbClr val="AB11AB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solidFill>
                            <a:srgbClr val="AB11AB"/>
                          </a:solidFill>
                        </a:rPr>
                        <a:t>Sosyal</a:t>
                      </a:r>
                      <a:r>
                        <a:rPr lang="tr-TR" baseline="0" dirty="0" smtClean="0">
                          <a:solidFill>
                            <a:srgbClr val="AB11AB"/>
                          </a:solidFill>
                        </a:rPr>
                        <a:t> ve Kültürel </a:t>
                      </a:r>
                    </a:p>
                    <a:p>
                      <a:r>
                        <a:rPr lang="tr-TR" baseline="0" dirty="0" smtClean="0">
                          <a:solidFill>
                            <a:srgbClr val="AB11AB"/>
                          </a:solidFill>
                        </a:rPr>
                        <a:t>         Özellikler</a:t>
                      </a:r>
                      <a:endParaRPr lang="tr-TR" dirty="0">
                        <a:solidFill>
                          <a:srgbClr val="AB11AB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80001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sz="3200" baseline="0" dirty="0" smtClean="0">
                          <a:solidFill>
                            <a:srgbClr val="AB11AB"/>
                          </a:solidFill>
                        </a:rPr>
                        <a:t>       Çocuk </a:t>
                      </a:r>
                      <a:endParaRPr lang="tr-TR" sz="3200" dirty="0" smtClean="0">
                        <a:solidFill>
                          <a:srgbClr val="AB11AB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4-5</a:t>
                      </a:r>
                      <a:r>
                        <a:rPr lang="tr-TR" sz="1600" baseline="0" dirty="0" smtClean="0"/>
                        <a:t> yaşlarında, sarı saçlı, siyah gözlü, kilosu ve boyu normal bir erkek çocuğu.</a:t>
                      </a:r>
                      <a:endParaRPr lang="tr-TR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Hayal</a:t>
                      </a:r>
                      <a:r>
                        <a:rPr lang="tr-TR" sz="1600" baseline="0" dirty="0" smtClean="0"/>
                        <a:t> kurmayı ve ninesini çok seven, çok meraklı bir çocuk.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</a:t>
                      </a:r>
                      <a:r>
                        <a:rPr lang="tr-TR" sz="1600" dirty="0" smtClean="0"/>
                        <a:t>Dedesinin</a:t>
                      </a:r>
                      <a:r>
                        <a:rPr lang="tr-TR" sz="1600" baseline="0" dirty="0" smtClean="0"/>
                        <a:t> çiftliğinde hayvanlarla zaman geçirir.  Kardeşi yok.</a:t>
                      </a:r>
                      <a:endParaRPr lang="tr-TR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97510">
                <a:tc>
                  <a:txBody>
                    <a:bodyPr/>
                    <a:lstStyle/>
                    <a:p>
                      <a:r>
                        <a:rPr lang="tr-TR" sz="1600" baseline="0" dirty="0" smtClean="0">
                          <a:solidFill>
                            <a:srgbClr val="AB11AB"/>
                          </a:solidFill>
                        </a:rPr>
                        <a:t>     </a:t>
                      </a:r>
                    </a:p>
                    <a:p>
                      <a:r>
                        <a:rPr lang="tr-TR" sz="3200" baseline="0" dirty="0" smtClean="0">
                          <a:solidFill>
                            <a:srgbClr val="AB11AB"/>
                          </a:solidFill>
                        </a:rPr>
                        <a:t>       Dede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50-60</a:t>
                      </a:r>
                      <a:r>
                        <a:rPr lang="tr-TR" sz="1600" baseline="0" dirty="0" smtClean="0"/>
                        <a:t> yaşlarında, kumral, kilolu, tonton bir dede.</a:t>
                      </a:r>
                      <a:endParaRPr lang="tr-TR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aseline="0" dirty="0" smtClean="0"/>
                        <a:t>-</a:t>
                      </a:r>
                      <a:endParaRPr lang="tr-TR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Evli,</a:t>
                      </a:r>
                      <a:r>
                        <a:rPr lang="tr-TR" sz="1600" baseline="0" dirty="0" smtClean="0"/>
                        <a:t> çiftliği var. 1 torun sahibi. Hayvanlarla ilgilenmeyi sever. </a:t>
                      </a:r>
                      <a:endParaRPr lang="tr-TR" sz="1600" dirty="0" smtClean="0"/>
                    </a:p>
                    <a:p>
                      <a:endParaRPr lang="tr-TR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18183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           </a:t>
                      </a:r>
                      <a:r>
                        <a:rPr lang="tr-TR" sz="3200" dirty="0" smtClean="0">
                          <a:solidFill>
                            <a:srgbClr val="AB11AB"/>
                          </a:solidFill>
                        </a:rPr>
                        <a:t> Nine</a:t>
                      </a:r>
                      <a:endParaRPr lang="tr-TR" sz="3200" dirty="0">
                        <a:solidFill>
                          <a:srgbClr val="AB11AB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50-55 yaşlarında,</a:t>
                      </a:r>
                      <a:r>
                        <a:rPr lang="tr-TR" sz="1600" baseline="0" dirty="0" smtClean="0"/>
                        <a:t> gözlüklü, beyaz pamuk saçlı, kilolu, sabun kokan, tatlı bir nene.</a:t>
                      </a:r>
                      <a:endParaRPr lang="tr-TR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Evli</a:t>
                      </a:r>
                      <a:r>
                        <a:rPr lang="tr-TR" sz="1600" baseline="0" dirty="0" smtClean="0"/>
                        <a:t> ve 1 torun sahibi</a:t>
                      </a:r>
                      <a:r>
                        <a:rPr lang="tr-TR" baseline="0" dirty="0" smtClean="0"/>
                        <a:t>.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18183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           </a:t>
                      </a:r>
                      <a:r>
                        <a:rPr lang="tr-TR" sz="3200" dirty="0" smtClean="0">
                          <a:solidFill>
                            <a:srgbClr val="AB11AB"/>
                          </a:solidFill>
                        </a:rPr>
                        <a:t> Anne </a:t>
                      </a:r>
                      <a:endParaRPr lang="tr-TR" sz="3200" dirty="0">
                        <a:solidFill>
                          <a:srgbClr val="AB11AB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25 yaşlarında,</a:t>
                      </a:r>
                      <a:r>
                        <a:rPr lang="tr-TR" sz="1600" baseline="0" dirty="0" smtClean="0"/>
                        <a:t> sarı kıvırcık saçlı, siyah gözlü,orta boylu,hafif kilolu bir bayan.</a:t>
                      </a:r>
                      <a:endParaRPr lang="tr-TR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Evli</a:t>
                      </a:r>
                      <a:r>
                        <a:rPr lang="tr-TR" sz="1600" baseline="0" dirty="0" smtClean="0"/>
                        <a:t> ve 1 çocuk sahibi.</a:t>
                      </a:r>
                      <a:endParaRPr lang="tr-TR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92846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           </a:t>
                      </a:r>
                      <a:r>
                        <a:rPr lang="tr-TR" baseline="0" dirty="0" smtClean="0"/>
                        <a:t>  </a:t>
                      </a:r>
                      <a:r>
                        <a:rPr lang="tr-TR" sz="3200" dirty="0" smtClean="0">
                          <a:solidFill>
                            <a:srgbClr val="AB11AB"/>
                          </a:solidFill>
                        </a:rPr>
                        <a:t>Baba</a:t>
                      </a:r>
                      <a:endParaRPr lang="tr-TR" sz="3200" dirty="0">
                        <a:solidFill>
                          <a:srgbClr val="AB11AB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30</a:t>
                      </a:r>
                      <a:r>
                        <a:rPr lang="tr-TR" sz="1600" baseline="0" dirty="0" smtClean="0"/>
                        <a:t> yaşlarında, kumral uzun boylu, siyah gözlü, bir adam.</a:t>
                      </a:r>
                      <a:endParaRPr lang="tr-TR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Evli</a:t>
                      </a:r>
                      <a:r>
                        <a:rPr lang="tr-TR" sz="1600" baseline="0" dirty="0" smtClean="0"/>
                        <a:t> 1 çocuk babası ve gitar çalabiliyor.</a:t>
                      </a:r>
                      <a:endParaRPr lang="tr-TR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rgbClr val="DC16DC"/>
                </a:solidFill>
              </a:rPr>
              <a:t>KARAKTER TÜRLERİ</a:t>
            </a:r>
            <a:endParaRPr lang="tr-TR" dirty="0">
              <a:solidFill>
                <a:srgbClr val="DC16DC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836712"/>
            <a:ext cx="3960440" cy="5289451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rgbClr val="AB11AB"/>
                </a:solidFill>
              </a:rPr>
              <a:t>Ana Karakter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 Çocuk ana karakterdir.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r>
              <a:rPr lang="tr-TR" dirty="0" smtClean="0">
                <a:solidFill>
                  <a:srgbClr val="AB11AB"/>
                </a:solidFill>
              </a:rPr>
              <a:t>İkincil Karakter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Dede ve Nine ikincil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karakterdir.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r>
              <a:rPr lang="tr-TR" dirty="0" smtClean="0">
                <a:solidFill>
                  <a:srgbClr val="AB11AB"/>
                </a:solidFill>
              </a:rPr>
              <a:t>Figüratif Karakter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Baba ve Anne figüratif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karakterdir.</a:t>
            </a:r>
          </a:p>
        </p:txBody>
      </p:sp>
      <p:pic>
        <p:nvPicPr>
          <p:cNvPr id="5" name="4 Resim" descr="IMAG285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620688"/>
            <a:ext cx="4608511" cy="2664296"/>
          </a:xfrm>
          <a:prstGeom prst="rect">
            <a:avLst/>
          </a:prstGeom>
        </p:spPr>
      </p:pic>
      <p:pic>
        <p:nvPicPr>
          <p:cNvPr id="6" name="5 Resim" descr="IMAG285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501008"/>
            <a:ext cx="4608512" cy="3140968"/>
          </a:xfrm>
          <a:prstGeom prst="rect">
            <a:avLst/>
          </a:prstGeom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rgbClr val="DC16DC"/>
                </a:solidFill>
              </a:rPr>
              <a:t>ÇATIŞMA</a:t>
            </a:r>
            <a:endParaRPr lang="tr-TR" dirty="0">
              <a:solidFill>
                <a:srgbClr val="DC16DC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057203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>
                <a:solidFill>
                  <a:srgbClr val="AB11AB"/>
                </a:solidFill>
              </a:rPr>
              <a:t>Kişinin kendisiyle çatışması: Çocuğun “Bende yumurtadan mı çıktım?”  “Ben nerden geldim bu dünyaya?” gibi sorular sorması kendisiyle çatışmasıdır.</a:t>
            </a:r>
            <a:endParaRPr lang="tr-TR" dirty="0">
              <a:solidFill>
                <a:srgbClr val="AB11AB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3600" dirty="0" smtClean="0">
                <a:solidFill>
                  <a:srgbClr val="DC16DC"/>
                </a:solidFill>
              </a:rPr>
              <a:t>KURGUYU ZAYIFLATAN UNSURLAR</a:t>
            </a:r>
            <a:endParaRPr lang="tr-TR" sz="3600" dirty="0">
              <a:solidFill>
                <a:srgbClr val="DC16DC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tr-TR" dirty="0" smtClean="0">
                <a:solidFill>
                  <a:srgbClr val="AB11AB"/>
                </a:solidFill>
              </a:rPr>
              <a:t>Hikayede abartılmış merak, rastlantısallık, duygusallık gibi kurguyu zayıflatan unsurlar yoktur.</a:t>
            </a:r>
            <a:endParaRPr lang="tr-TR" dirty="0">
              <a:solidFill>
                <a:srgbClr val="AB11AB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rgbClr val="DC16DC"/>
                </a:solidFill>
              </a:rPr>
              <a:t>DİL</a:t>
            </a:r>
            <a:endParaRPr lang="tr-TR" dirty="0">
              <a:solidFill>
                <a:srgbClr val="DC16DC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r>
              <a:rPr lang="tr-TR" dirty="0" smtClean="0">
                <a:solidFill>
                  <a:srgbClr val="AB11AB"/>
                </a:solidFill>
              </a:rPr>
              <a:t>Hikaye gayet duru bir şekilde anlatılmıştır.</a:t>
            </a:r>
          </a:p>
          <a:p>
            <a:r>
              <a:rPr lang="tr-TR" dirty="0" smtClean="0">
                <a:solidFill>
                  <a:srgbClr val="AB11AB"/>
                </a:solidFill>
              </a:rPr>
              <a:t>Açık ve akıcı bir dille yazılmıştır.</a:t>
            </a:r>
          </a:p>
          <a:p>
            <a:r>
              <a:rPr lang="tr-TR" dirty="0" smtClean="0">
                <a:solidFill>
                  <a:srgbClr val="AB11AB"/>
                </a:solidFill>
              </a:rPr>
              <a:t>“Sevinçten havalara uçmak” deyimi dışında bir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 deyim ve atasözü yoktur.</a:t>
            </a:r>
            <a:endParaRPr lang="tr-TR" dirty="0">
              <a:solidFill>
                <a:srgbClr val="AB11AB"/>
              </a:solidFill>
            </a:endParaRPr>
          </a:p>
        </p:txBody>
      </p:sp>
      <p:pic>
        <p:nvPicPr>
          <p:cNvPr id="4" name="3 Resim" descr="IMAG274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581128"/>
            <a:ext cx="6840760" cy="1234569"/>
          </a:xfrm>
          <a:prstGeom prst="rect">
            <a:avLst/>
          </a:prstGeo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5649491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                                     ÖZET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   Meraklı bir minik nasıl dünyaya geldiğini öğrenmek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  ister ve ninesi ona anlatır.</a:t>
            </a:r>
            <a:endParaRPr lang="tr-TR" dirty="0">
              <a:solidFill>
                <a:srgbClr val="AB11AB"/>
              </a:solidFill>
            </a:endParaRPr>
          </a:p>
        </p:txBody>
      </p:sp>
      <p:pic>
        <p:nvPicPr>
          <p:cNvPr id="4" name="3 Resim" descr="IMAG285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84984"/>
            <a:ext cx="7272808" cy="3223830"/>
          </a:xfrm>
          <a:prstGeom prst="rect">
            <a:avLst/>
          </a:prstGeo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                             TEŞEKKÜRLER </a:t>
            </a:r>
            <a:r>
              <a:rPr lang="tr-TR" dirty="0" smtClean="0">
                <a:solidFill>
                  <a:srgbClr val="AB11AB"/>
                </a:solidFill>
                <a:sym typeface="Wingdings" pitchFamily="2" charset="2"/>
              </a:rPr>
              <a:t>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  <a:sym typeface="Wingdings" pitchFamily="2" charset="2"/>
            </a:endParaRP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  <a:sym typeface="Wingdings" pitchFamily="2" charset="2"/>
              </a:rPr>
              <a:t>                 PEMBEGÜL ÇELİK  (2013241037)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  <a:sym typeface="Wingdings" pitchFamily="2" charset="2"/>
              </a:rPr>
              <a:t>                    NEŞE YILMAZ       (2013241089)</a:t>
            </a:r>
            <a:endParaRPr lang="tr-TR" dirty="0" smtClean="0">
              <a:solidFill>
                <a:srgbClr val="AB11AB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rgbClr val="DC16DC"/>
                </a:solidFill>
              </a:rPr>
              <a:t>2. YAPI ÖZELLİKLERİ</a:t>
            </a:r>
          </a:p>
          <a:p>
            <a:pPr>
              <a:buNone/>
            </a:pPr>
            <a:endParaRPr lang="tr-TR" dirty="0" smtClean="0">
              <a:solidFill>
                <a:srgbClr val="DC16DC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DC16DC"/>
                </a:solidFill>
              </a:rPr>
              <a:t> a) Dış Yapı Özellikleri</a:t>
            </a:r>
          </a:p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DC16DC"/>
                </a:solidFill>
              </a:rPr>
              <a:t>  Ağırlık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Kitabın ağırlığı, çocukların kolaylıkla taşıyabileceği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hafifliktedir.</a:t>
            </a:r>
          </a:p>
          <a:p>
            <a:pPr>
              <a:buNone/>
            </a:pPr>
            <a:r>
              <a:rPr lang="tr-TR" dirty="0" smtClean="0"/>
              <a:t>      </a:t>
            </a:r>
          </a:p>
          <a:p>
            <a:pPr>
              <a:buNone/>
            </a:pPr>
            <a:r>
              <a:rPr lang="tr-TR" dirty="0" smtClean="0"/>
              <a:t>    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908720"/>
            <a:ext cx="4474840" cy="521744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DC16DC"/>
                </a:solidFill>
              </a:rPr>
              <a:t> Kapak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>
                <a:solidFill>
                  <a:srgbClr val="AB11AB"/>
                </a:solidFill>
              </a:rPr>
              <a:t>Kitabın kapağı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‘SERİGRAFİK’ yapıdadır.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 Kitabın sayfalarına göre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daha kalındır.</a:t>
            </a:r>
          </a:p>
        </p:txBody>
      </p:sp>
      <p:pic>
        <p:nvPicPr>
          <p:cNvPr id="4" name="3 Resim" descr="IMAG271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60648"/>
            <a:ext cx="4499992" cy="6390338"/>
          </a:xfrm>
          <a:prstGeom prst="rect">
            <a:avLst/>
          </a:prstGeo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04664"/>
            <a:ext cx="4139952" cy="586551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DC16DC"/>
                </a:solidFill>
              </a:rPr>
              <a:t> ÖN DIŞ KAPAK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Kapak resmi kitabın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içinden alınmıştır.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Kitabın adı, yazarın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adı, yayın evi ve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logosuna yer verilmiştir.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IMAG271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9596" y="188640"/>
            <a:ext cx="4742884" cy="6352574"/>
          </a:xfrm>
          <a:prstGeom prst="rect">
            <a:avLst/>
          </a:prstGeo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3923928" cy="6858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DC16DC"/>
                </a:solidFill>
              </a:rPr>
              <a:t>ARKA DIŞ KAPAK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Yine burada yazar ve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kitap ismine yer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verilmiştir.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Yazar, arka dış kapakta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kitabın eğitsel içeriği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hakkında kısa bir bilgi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vermiştir.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ISBN ve BANDROL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vardır.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Yaş uyarısı yoktur.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DC16DC"/>
              </a:solidFill>
            </a:endParaRPr>
          </a:p>
          <a:p>
            <a:pPr>
              <a:buNone/>
            </a:pPr>
            <a:endParaRPr lang="tr-TR" dirty="0">
              <a:solidFill>
                <a:srgbClr val="DC16DC"/>
              </a:solidFill>
            </a:endParaRPr>
          </a:p>
        </p:txBody>
      </p:sp>
      <p:pic>
        <p:nvPicPr>
          <p:cNvPr id="5" name="4 Resim" descr="IMAG276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8640"/>
            <a:ext cx="4981389" cy="4176464"/>
          </a:xfrm>
          <a:prstGeom prst="rect">
            <a:avLst/>
          </a:prstGeom>
        </p:spPr>
      </p:pic>
      <p:pic>
        <p:nvPicPr>
          <p:cNvPr id="6" name="5 Resim" descr="IMAG272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581128"/>
            <a:ext cx="3275856" cy="2094509"/>
          </a:xfrm>
          <a:prstGeom prst="rect">
            <a:avLst/>
          </a:prstGeom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7"/>
            <a:ext cx="4402832" cy="28083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DC16DC"/>
                </a:solidFill>
              </a:rPr>
              <a:t>YAN (SIRT) KAPAK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Kitapta yan kapak yoktur.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Dolayısıyla herhangi bir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bilgi verilmemiştir.</a:t>
            </a:r>
            <a:endParaRPr lang="tr-TR" dirty="0">
              <a:solidFill>
                <a:srgbClr val="AB11AB"/>
              </a:solidFill>
            </a:endParaRPr>
          </a:p>
        </p:txBody>
      </p:sp>
      <p:pic>
        <p:nvPicPr>
          <p:cNvPr id="4" name="3 Resim" descr="IMAG272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8136904" cy="3472610"/>
          </a:xfrm>
          <a:prstGeom prst="rect">
            <a:avLst/>
          </a:prstGeo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60648"/>
            <a:ext cx="4042792" cy="593752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DC16DC"/>
                </a:solidFill>
              </a:rPr>
              <a:t>İÇ KAPAK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İç kapakta ;</a:t>
            </a:r>
          </a:p>
          <a:p>
            <a:pPr>
              <a:buFont typeface="Wingdings" pitchFamily="2" charset="2"/>
              <a:buChar char="Ø"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AB11AB"/>
                </a:solidFill>
              </a:rPr>
              <a:t> Yazarın adı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AB11AB"/>
                </a:solidFill>
              </a:rPr>
              <a:t> Kitabın adı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AB11AB"/>
                </a:solidFill>
              </a:rPr>
              <a:t> Yayın evinin adı ve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 logosu bulunmaktadır.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IMAG276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60648"/>
            <a:ext cx="4139047" cy="5469269"/>
          </a:xfrm>
          <a:prstGeom prst="rect">
            <a:avLst/>
          </a:prstGeo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idx="1"/>
          </p:nvPr>
        </p:nvSpPr>
        <p:spPr>
          <a:xfrm>
            <a:off x="0" y="980728"/>
            <a:ext cx="4572000" cy="55054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DC16DC"/>
                </a:solidFill>
              </a:rPr>
              <a:t>BİLGİ KAPAĞI</a:t>
            </a:r>
          </a:p>
          <a:p>
            <a:pPr>
              <a:buFont typeface="Wingdings" pitchFamily="2" charset="2"/>
              <a:buChar char="v"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Bilgi kapağı iki sayfadan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oluşmaktadır.</a:t>
            </a:r>
          </a:p>
          <a:p>
            <a:pPr>
              <a:buNone/>
            </a:pPr>
            <a:endParaRPr lang="tr-TR" dirty="0" smtClean="0">
              <a:solidFill>
                <a:srgbClr val="AB11AB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İlk sayfasında yazar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önsöze benzer bir metin</a:t>
            </a:r>
          </a:p>
          <a:p>
            <a:pPr>
              <a:buNone/>
            </a:pPr>
            <a:r>
              <a:rPr lang="tr-TR" dirty="0" smtClean="0">
                <a:solidFill>
                  <a:srgbClr val="AB11AB"/>
                </a:solidFill>
              </a:rPr>
              <a:t>yazmıştır.</a:t>
            </a:r>
          </a:p>
          <a:p>
            <a:pPr>
              <a:buNone/>
            </a:pPr>
            <a:endParaRPr lang="tr-TR" dirty="0" smtClean="0">
              <a:solidFill>
                <a:srgbClr val="DC16DC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DC16DC"/>
              </a:solidFill>
            </a:endParaRPr>
          </a:p>
        </p:txBody>
      </p:sp>
      <p:pic>
        <p:nvPicPr>
          <p:cNvPr id="5" name="4 Resim" descr="IMAG30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92918"/>
            <a:ext cx="4334556" cy="6277050"/>
          </a:xfrm>
          <a:prstGeom prst="rect">
            <a:avLst/>
          </a:prstGeom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735</Words>
  <Application>Microsoft Office PowerPoint</Application>
  <PresentationFormat>Ekran Gösterisi (4:3)</PresentationFormat>
  <Paragraphs>258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BENİ ANNEM YAVRULADI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 Karakter Analiz Tablosu</vt:lpstr>
      <vt:lpstr>KARAKTER TÜRLERİ</vt:lpstr>
      <vt:lpstr>ÇATIŞMA</vt:lpstr>
      <vt:lpstr>KURGUYU ZAYIFLATAN UNSURLAR</vt:lpstr>
      <vt:lpstr>DİL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neşe001</dc:creator>
  <cp:lastModifiedBy>SAMSUNG PC</cp:lastModifiedBy>
  <cp:revision>64</cp:revision>
  <dcterms:created xsi:type="dcterms:W3CDTF">2015-04-17T11:40:50Z</dcterms:created>
  <dcterms:modified xsi:type="dcterms:W3CDTF">2015-04-28T12:29:16Z</dcterms:modified>
</cp:coreProperties>
</file>