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29.11.2013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29.11.2013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29.11.2013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29.11.2013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29.11.2013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29.11.2013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29.11.2013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29.11.2013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lipart.com/en/close-up?o=3783995&amp;memlevel=A&amp;a=a&amp;q=refrigerator&amp;k_mode=all&amp;s=1&amp;e=49&amp;show=&amp;c=&amp;cid=&amp;findincat=&amp;g=&amp;cc=&amp;page=&amp;k_exc=&amp;pubid=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lipart.com/en/close-up?o=2709732&amp;memlevel=C&amp;a=a&amp;q=tv&amp;k_mode=all&amp;s=99&amp;e=147&amp;show=&amp;c=&amp;cid=&amp;findincat=&amp;g=&amp;cc=&amp;page=3&amp;k_exc=&amp;pubid=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www.clipart.com/en/close-up?o=4066267&amp;memlevel=A&amp;a=a&amp;q=tv%20remote&amp;k_mode=all&amp;s=1&amp;e=49&amp;show=&amp;c=&amp;cid=&amp;findincat=&amp;g=&amp;cc=&amp;page=&amp;k_exc=&amp;pubid=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joker.com.tr/urungorselleri/ST01106BR.GIF&amp;imgrefurl=http://www.joker.com.tr/urun.aspx%3FstkID%3D1106&amp;usg=__8RKnRGF6NhNCwLs1H0mkYC-wZls=&amp;h=400&amp;w=332&amp;sz=43&amp;hl=tr&amp;start=57&amp;um=1&amp;tbnid=xtovmE1HQGTlYM:&amp;tbnh=124&amp;tbnw=103&amp;prev=/images%3Fq%3Dfi%25C5%259Fi%2Bprize%2Btakma%26start%3D54%26ndsp%3D18%26um%3D1%26hl%3Dtr%26sa%3DN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m.tr/imgres?imgurl=http://www.haberdefteri.com/haberresimleri/Elektronik.jpg&amp;imgrefurl=http://www.hardwarehaber.com/haberbak.php%3Fid%3D1374&amp;usg=__PQHKFJ-_gEDCb-mAtOZN3IdyYIs=&amp;h=359&amp;w=355&amp;sz=103&amp;hl=tr&amp;start=17&amp;tbnid=lXK5lKJkwNtPWM:&amp;tbnh=121&amp;tbnw=120&amp;prev=/images%3Fq%3Denerji%2Btasarrufu%26gbv%3D2%26hl%3Dtr%26sa%3D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81000" y="5373216"/>
            <a:ext cx="8458200" cy="702570"/>
          </a:xfrm>
        </p:spPr>
        <p:txBody>
          <a:bodyPr/>
          <a:lstStyle/>
          <a:p>
            <a:pPr algn="ctr"/>
            <a:r>
              <a:rPr lang="tr-TR" dirty="0" smtClean="0"/>
              <a:t>ENERJİ TASARRUFU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81000" y="4149080"/>
            <a:ext cx="8458200" cy="10081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tr-TR" b="1" dirty="0" smtClean="0"/>
              <a:t>MERSİN ÜNİVERSİTESİ</a:t>
            </a:r>
          </a:p>
          <a:p>
            <a:pPr algn="ctr"/>
            <a:r>
              <a:rPr lang="tr-TR" b="1" dirty="0" smtClean="0"/>
              <a:t>OKUL ÖNCESİ ÖĞRETMENLİĞİ </a:t>
            </a:r>
          </a:p>
          <a:p>
            <a:pPr algn="ctr"/>
            <a:r>
              <a:rPr lang="tr-TR" b="1" dirty="0" smtClean="0"/>
              <a:t>12-288-062 BURCU SARI</a:t>
            </a:r>
            <a:endParaRPr lang="tr-TR" b="1" dirty="0"/>
          </a:p>
        </p:txBody>
      </p:sp>
      <p:pic>
        <p:nvPicPr>
          <p:cNvPr id="1026" name="Picture 2" descr="C:\Users\USER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20080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6870700" cy="844550"/>
          </a:xfrm>
        </p:spPr>
        <p:txBody>
          <a:bodyPr anchor="b"/>
          <a:lstStyle/>
          <a:p>
            <a:pPr eaLnBrk="1" hangingPunct="1"/>
            <a:r>
              <a:rPr lang="tr-TR" sz="4000" b="1" smtClean="0"/>
              <a:t>ELEKTRİKLİ EV ALETLERİ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44675"/>
            <a:ext cx="8062913" cy="4321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smtClean="0"/>
              <a:t>   Elektrikli ev aletleri düzgün kullanılabilirse yüksek oranda enerji tasarrufu sağlanabilir.</a:t>
            </a:r>
          </a:p>
          <a:p>
            <a:pPr eaLnBrk="1" hangingPunct="1">
              <a:buFontTx/>
              <a:buNone/>
            </a:pPr>
            <a:endParaRPr lang="tr-TR" sz="2800" smtClean="0"/>
          </a:p>
          <a:p>
            <a:pPr eaLnBrk="1" hangingPunct="1">
              <a:buFontTx/>
              <a:buNone/>
            </a:pPr>
            <a:r>
              <a:rPr lang="tr-TR" sz="2800" b="1" smtClean="0"/>
              <a:t>- </a:t>
            </a:r>
            <a:r>
              <a:rPr lang="tr-TR" sz="2800" smtClean="0"/>
              <a:t>Buzdolaplarınızı sobalardan veya kalorifer peteklerinden uzak tutun. </a:t>
            </a:r>
            <a:br>
              <a:rPr lang="tr-TR" sz="2800" smtClean="0"/>
            </a:br>
            <a:endParaRPr lang="tr-TR" sz="2800" smtClean="0"/>
          </a:p>
        </p:txBody>
      </p:sp>
      <p:pic>
        <p:nvPicPr>
          <p:cNvPr id="10244" name="Picture 9" descr="205040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005263"/>
            <a:ext cx="1828800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404813"/>
            <a:ext cx="6120680" cy="84455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tr-T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ELEKTRİKLİ EV ALETLERİ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775"/>
            <a:ext cx="8676456" cy="3455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b="1" dirty="0" smtClean="0"/>
              <a:t>-</a:t>
            </a:r>
            <a:r>
              <a:rPr lang="tr-TR" sz="2800" dirty="0" smtClean="0"/>
              <a:t> Televizyon VCD veya uydu alıcı gibi uykuda bekleme (kumandadan kapanma) özelliği bulunan cihazların fişi çekilmelidir. </a:t>
            </a:r>
            <a:r>
              <a:rPr lang="tr-TR" sz="2800" b="1" dirty="0" smtClean="0">
                <a:solidFill>
                  <a:srgbClr val="FF0000"/>
                </a:solidFill>
              </a:rPr>
              <a:t>Elektronik cihazlar kumandadan kapatılsa da normal miktarın %5 i kadar elektrik enerjisi harcar.</a:t>
            </a:r>
            <a:endParaRPr lang="tr-TR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dirty="0" smtClean="0"/>
              <a:t/>
            </a:r>
            <a:br>
              <a:rPr lang="tr-TR" sz="2400" dirty="0" smtClean="0"/>
            </a:br>
            <a:endParaRPr lang="tr-TR" sz="2400" dirty="0" smtClean="0"/>
          </a:p>
        </p:txBody>
      </p:sp>
      <p:pic>
        <p:nvPicPr>
          <p:cNvPr id="11268" name="Picture 9" descr="77075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076700"/>
            <a:ext cx="237648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1" descr="228670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881711">
            <a:off x="6303169" y="4866482"/>
            <a:ext cx="19431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bilgisayar_parca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115888"/>
            <a:ext cx="2338388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6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6300192" cy="18716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6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Bilgisayar</a:t>
            </a:r>
            <a:br>
              <a:rPr lang="tr-TR" sz="6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tr-TR" sz="6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Kullanımı!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dirty="0" smtClean="0">
                <a:latin typeface="Comic Sans MS" pitchFamily="66" charset="0"/>
              </a:rPr>
              <a:t>Bilgisayarlar hiç bir işlem yapılmadığı "bekleme" konumunda da 27 watt gibi oldukça yüksek sayılabilecek bir miktarda elektrik tüketirler.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 smtClean="0">
                <a:latin typeface="Comic Sans MS" pitchFamily="66" charset="0"/>
              </a:rPr>
              <a:t>Bilgisayar kapatıldığında bile gücü sıfırlanmayıp 5 watt civarında bir elektrik tüketir.</a:t>
            </a:r>
            <a:br>
              <a:rPr lang="tr-TR" sz="2800" dirty="0" smtClean="0">
                <a:latin typeface="Comic Sans MS" pitchFamily="66" charset="0"/>
              </a:rPr>
            </a:br>
            <a:r>
              <a:rPr lang="tr-TR" sz="2800" dirty="0" smtClean="0">
                <a:latin typeface="Comic Sans MS" pitchFamily="66" charset="0"/>
              </a:rPr>
              <a:t/>
            </a:r>
            <a:br>
              <a:rPr lang="tr-TR" sz="2800" dirty="0" smtClean="0">
                <a:latin typeface="Comic Sans MS" pitchFamily="66" charset="0"/>
              </a:rPr>
            </a:br>
            <a:r>
              <a:rPr lang="tr-T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Dolayısıyla, bilgisayarın hiç elektrik tüketmediğinden emin olmak için fişini prizden çekmeliyiz.</a:t>
            </a:r>
          </a:p>
        </p:txBody>
      </p:sp>
      <p:pic>
        <p:nvPicPr>
          <p:cNvPr id="12293" name="Picture 7" descr="ST01106B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538" y="4724400"/>
            <a:ext cx="16160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gekalsı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404813"/>
            <a:ext cx="5832648" cy="915987"/>
          </a:xfrm>
        </p:spPr>
        <p:txBody>
          <a:bodyPr anchor="b"/>
          <a:lstStyle/>
          <a:p>
            <a:pPr eaLnBrk="1" hangingPunct="1"/>
            <a:r>
              <a:rPr lang="tr-TR" b="1" dirty="0" smtClean="0"/>
              <a:t>YAKIT  TASARRUFU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2420887"/>
            <a:ext cx="7704856" cy="338437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tr-TR" sz="3000" dirty="0" smtClean="0"/>
              <a:t>	Enerji tüketimimizin </a:t>
            </a:r>
            <a:r>
              <a:rPr lang="tr-TR" sz="3000" dirty="0" smtClean="0">
                <a:solidFill>
                  <a:schemeClr val="tx2"/>
                </a:solidFill>
              </a:rPr>
              <a:t>%82 si ısıtma</a:t>
            </a:r>
            <a:r>
              <a:rPr lang="tr-TR" sz="3000" dirty="0" smtClean="0"/>
              <a:t> için kullanılmaktadır. Isı yalıtım önlemlerinin alınması ile bu kayıplar azaltılabilir. </a:t>
            </a:r>
          </a:p>
          <a:p>
            <a:pPr eaLnBrk="1" hangingPunct="1">
              <a:buFontTx/>
              <a:buNone/>
            </a:pPr>
            <a:endParaRPr lang="tr-TR" sz="3000" dirty="0" smtClean="0"/>
          </a:p>
          <a:p>
            <a:pPr eaLnBrk="1" hangingPunct="1">
              <a:buFontTx/>
              <a:buNone/>
            </a:pPr>
            <a:r>
              <a:rPr lang="tr-TR" sz="3000" dirty="0" smtClean="0"/>
              <a:t>   </a:t>
            </a:r>
            <a:r>
              <a:rPr lang="tr-TR" sz="3000" dirty="0" smtClean="0">
                <a:solidFill>
                  <a:srgbClr val="FF0000"/>
                </a:solidFill>
              </a:rPr>
              <a:t>Binaların yalıtımı ile %25 den %50 ye varan yakıt tasarrufu sağlanması mümkündür.</a:t>
            </a:r>
          </a:p>
        </p:txBody>
      </p:sp>
      <p:pic>
        <p:nvPicPr>
          <p:cNvPr id="15364" name="Picture 11" descr="enerji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44450"/>
            <a:ext cx="12969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33375"/>
            <a:ext cx="60483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2339752" y="620713"/>
            <a:ext cx="4824536" cy="987425"/>
          </a:xfrm>
        </p:spPr>
        <p:txBody>
          <a:bodyPr anchor="b"/>
          <a:lstStyle/>
          <a:p>
            <a:pPr eaLnBrk="1" hangingPunct="1"/>
            <a:r>
              <a:rPr lang="tr-TR" b="1" dirty="0" smtClean="0"/>
              <a:t>ÜZGÜN  BİR  AİLE</a:t>
            </a:r>
          </a:p>
        </p:txBody>
      </p:sp>
      <p:sp>
        <p:nvSpPr>
          <p:cNvPr id="17411" name="Rectangle 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32225" y="1978025"/>
            <a:ext cx="5311775" cy="2513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mtClean="0"/>
              <a:t>   Bu yalıtımsız evde oturan aile kış aylarında daha fazla yakıt kullandıkları için endişeliler.</a:t>
            </a:r>
          </a:p>
        </p:txBody>
      </p:sp>
      <p:pic>
        <p:nvPicPr>
          <p:cNvPr id="17412" name="Picture 4" descr="enerji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16113"/>
            <a:ext cx="3851920" cy="3025775"/>
          </a:xfr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2411760" y="609600"/>
            <a:ext cx="6732240" cy="875184"/>
          </a:xfrm>
        </p:spPr>
        <p:txBody>
          <a:bodyPr anchor="b">
            <a:normAutofit/>
          </a:bodyPr>
          <a:lstStyle/>
          <a:p>
            <a:pPr eaLnBrk="1" hangingPunct="1"/>
            <a:r>
              <a:rPr lang="tr-TR" b="1" dirty="0" smtClean="0"/>
              <a:t>MUTLU  BİR  AİLE</a:t>
            </a:r>
          </a:p>
        </p:txBody>
      </p:sp>
      <p:sp>
        <p:nvSpPr>
          <p:cNvPr id="18435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02100" y="1846263"/>
            <a:ext cx="5041900" cy="3743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mtClean="0"/>
              <a:t>   Bu yalıtımlı evde oturan aile kış aylarında daha az yakıt kullandıkları için mutlular.</a:t>
            </a:r>
          </a:p>
        </p:txBody>
      </p:sp>
      <p:pic>
        <p:nvPicPr>
          <p:cNvPr id="18436" name="Picture 7" descr="enerji2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28775"/>
            <a:ext cx="4139952" cy="3168650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63889" y="1268413"/>
            <a:ext cx="5580112" cy="2376487"/>
          </a:xfrm>
        </p:spPr>
        <p:txBody>
          <a:bodyPr anchor="b"/>
          <a:lstStyle/>
          <a:p>
            <a:pPr eaLnBrk="1" hangingPunct="1"/>
            <a:r>
              <a:rPr lang="tr-TR" sz="4000" b="1" dirty="0" smtClean="0"/>
              <a:t>NEDEN BİZ DE MUTLU  BİR  AİLE OLMAYALIM?</a:t>
            </a:r>
          </a:p>
        </p:txBody>
      </p:sp>
      <p:pic>
        <p:nvPicPr>
          <p:cNvPr id="19459" name="Picture 4" descr="enerji2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28775"/>
            <a:ext cx="3491880" cy="3168650"/>
          </a:xfr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43038" y="303213"/>
            <a:ext cx="7700962" cy="1397000"/>
          </a:xfrm>
        </p:spPr>
        <p:txBody>
          <a:bodyPr/>
          <a:lstStyle/>
          <a:p>
            <a:pPr eaLnBrk="1" hangingPunct="1">
              <a:defRPr/>
            </a:pPr>
            <a:r>
              <a:rPr lang="tr-TR" sz="5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NELER YAPMALIYIZ?</a:t>
            </a:r>
          </a:p>
        </p:txBody>
      </p:sp>
      <p:pic>
        <p:nvPicPr>
          <p:cNvPr id="20483" name="Picture 3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950" y="2000250"/>
            <a:ext cx="5837238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95736" y="549275"/>
            <a:ext cx="4896544" cy="720725"/>
          </a:xfrm>
          <a:effectLst>
            <a:outerShdw dist="45791" dir="2021404" algn="ctr" rotWithShape="0">
              <a:schemeClr val="bg2"/>
            </a:outerShdw>
          </a:effectLst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tr-T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ENERJİ  TASARRUFU</a:t>
            </a: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363" y="1452563"/>
            <a:ext cx="5224462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333375"/>
            <a:ext cx="6985000" cy="2420938"/>
          </a:xfrm>
        </p:spPr>
        <p:txBody>
          <a:bodyPr/>
          <a:lstStyle/>
          <a:p>
            <a:pPr eaLnBrk="1" hangingPunct="1"/>
            <a:r>
              <a:rPr lang="tr-TR" sz="5000" smtClean="0">
                <a:solidFill>
                  <a:srgbClr val="FF0000"/>
                </a:solidFill>
              </a:rPr>
              <a:t>GEREĞİNDEN FAZLA KAĞIT TÜKETMEMELİYİZ</a:t>
            </a:r>
          </a:p>
        </p:txBody>
      </p:sp>
      <p:pic>
        <p:nvPicPr>
          <p:cNvPr id="21507" name="Picture 7" descr="fer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5725" y="3068638"/>
            <a:ext cx="32766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539750" y="4076700"/>
            <a:ext cx="45021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4500" b="1" i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Eğer tüketirsek;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t7_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765175"/>
            <a:ext cx="69342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411413" y="5805488"/>
            <a:ext cx="5289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000" b="1">
                <a:latin typeface="Arial" charset="0"/>
              </a:rPr>
              <a:t>AĞAÇLAR KESİLİR...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20072009333080333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419475" y="4581525"/>
            <a:ext cx="55451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GEREKSİZ IŞIKLARI</a:t>
            </a:r>
          </a:p>
          <a:p>
            <a:pPr>
              <a:spcBef>
                <a:spcPct val="50000"/>
              </a:spcBef>
              <a:defRPr/>
            </a:pPr>
            <a:r>
              <a:rPr lang="tr-TR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SÖNDÜRMELİYİZ…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42900"/>
            <a:ext cx="8650288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424862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804025" y="3662363"/>
            <a:ext cx="23399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sz="2300" b="1" i="0">
                <a:solidFill>
                  <a:srgbClr val="FF3300"/>
                </a:solidFill>
                <a:latin typeface="Arial" charset="0"/>
              </a:rPr>
              <a:t>Musluğun tamamen</a:t>
            </a:r>
          </a:p>
          <a:p>
            <a:pPr eaLnBrk="1" hangingPunct="1"/>
            <a:r>
              <a:rPr lang="tr-TR" sz="2300" b="1" i="0">
                <a:solidFill>
                  <a:srgbClr val="FF3300"/>
                </a:solidFill>
                <a:latin typeface="Arial" charset="0"/>
              </a:rPr>
              <a:t>kapandığından</a:t>
            </a:r>
          </a:p>
          <a:p>
            <a:pPr eaLnBrk="1" hangingPunct="1"/>
            <a:r>
              <a:rPr lang="tr-TR" sz="2300" b="1" i="0">
                <a:solidFill>
                  <a:srgbClr val="FF3300"/>
                </a:solidFill>
                <a:latin typeface="Arial" charset="0"/>
              </a:rPr>
              <a:t>emin olmalıyız.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0"/>
            <a:ext cx="774065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76250"/>
            <a:ext cx="7847012" cy="4824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7200" smtClean="0">
                <a:solidFill>
                  <a:srgbClr val="FF0000"/>
                </a:solidFill>
              </a:rPr>
              <a:t/>
            </a:r>
            <a:br>
              <a:rPr lang="tr-TR" sz="7200" smtClean="0">
                <a:solidFill>
                  <a:srgbClr val="FF0000"/>
                </a:solidFill>
              </a:rPr>
            </a:br>
            <a:r>
              <a:rPr lang="tr-TR" sz="8000" smtClean="0">
                <a:solidFill>
                  <a:srgbClr val="FF0000"/>
                </a:solidFill>
              </a:rPr>
              <a:t>GEREĞİNDEN FAZLA SU TÜKETİRSEK...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765175"/>
            <a:ext cx="542925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411413" y="5751513"/>
            <a:ext cx="5121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000" b="1">
                <a:latin typeface="Arial" charset="0"/>
              </a:rPr>
              <a:t>AĞAÇLAR KURUR...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://tbn1.google.com/images?q=tbn:i9Wx6g_Upr6SVM:http://www.kaliteliresimler.com/data/media/69/col_manzarasi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403350" y="5735638"/>
            <a:ext cx="5940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VE ÇÖL OLUR...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788" y="1628775"/>
            <a:ext cx="5976937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468313" y="476250"/>
            <a:ext cx="79311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tr-TR" sz="5500" b="1" i="0">
                <a:solidFill>
                  <a:schemeClr val="tx2"/>
                </a:solidFill>
                <a:latin typeface="Arial" charset="0"/>
              </a:rPr>
              <a:t>BU GÜZEL ÜLKEMİZ</a:t>
            </a:r>
            <a:endParaRPr lang="tr-TR" sz="5500" b="1" i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59632" y="476673"/>
            <a:ext cx="7560840" cy="1440159"/>
          </a:xfrm>
          <a:effectLst>
            <a:outerShdw dist="45791" dir="2021404" algn="ctr" rotWithShape="0">
              <a:schemeClr val="bg2"/>
            </a:outerShdw>
          </a:effectLst>
        </p:spPr>
        <p:txBody>
          <a:bodyPr anchor="b"/>
          <a:lstStyle/>
          <a:p>
            <a:pPr eaLnBrk="1" hangingPunct="1">
              <a:defRPr/>
            </a:pPr>
            <a:r>
              <a:rPr lang="tr-TR" sz="4000" dirty="0" smtClean="0"/>
              <a:t>ENERJİ  TASARRUFU  NEDİR?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2708275"/>
            <a:ext cx="8280920" cy="31686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tr-TR" dirty="0" smtClean="0"/>
              <a:t>   Enerji </a:t>
            </a:r>
            <a:r>
              <a:rPr lang="tr-TR" dirty="0" smtClean="0"/>
              <a:t>tasarrufu, üretimde, </a:t>
            </a:r>
            <a:r>
              <a:rPr lang="tr-TR" dirty="0" smtClean="0"/>
              <a:t>konforumuzda ve </a:t>
            </a:r>
            <a:r>
              <a:rPr lang="tr-TR" dirty="0" smtClean="0"/>
              <a:t>iş gücümüzde her hangi bir </a:t>
            </a:r>
            <a:r>
              <a:rPr lang="tr-TR" dirty="0" smtClean="0"/>
              <a:t>azalma olmadan </a:t>
            </a:r>
            <a:r>
              <a:rPr lang="tr-TR" dirty="0" smtClean="0"/>
              <a:t>enerjiyi  verimli kullanmak ve israf etmemektir.</a:t>
            </a:r>
            <a:endParaRPr lang="tr-TR" sz="2800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73238"/>
            <a:ext cx="694848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468313" y="476250"/>
            <a:ext cx="79311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tr-TR" sz="6500" b="1" i="0">
                <a:solidFill>
                  <a:schemeClr val="tx2"/>
                </a:solidFill>
                <a:latin typeface="Arial" charset="0"/>
              </a:rPr>
              <a:t>ÇÖL </a:t>
            </a:r>
            <a:r>
              <a:rPr lang="tr-TR" sz="6500" b="1" i="0">
                <a:solidFill>
                  <a:srgbClr val="FF3300"/>
                </a:solidFill>
                <a:latin typeface="Arial" charset="0"/>
              </a:rPr>
              <a:t>OLMASIN!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92150"/>
            <a:ext cx="4537075" cy="439261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tr-TR" sz="3600" dirty="0" smtClean="0"/>
              <a:t>   </a:t>
            </a:r>
            <a:r>
              <a:rPr lang="tr-TR" sz="4000" dirty="0" smtClean="0"/>
              <a:t>Enerji tasarrufu, enerji ihtiyacının azaltılması veya kısıtlanması şeklinde düşünülmemelidir. </a:t>
            </a:r>
          </a:p>
        </p:txBody>
      </p:sp>
      <p:pic>
        <p:nvPicPr>
          <p:cNvPr id="4099" name="Picture 5" descr="Elektroni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4738" y="2420938"/>
            <a:ext cx="34321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672" y="1196975"/>
            <a:ext cx="6696744" cy="1600200"/>
          </a:xfrm>
        </p:spPr>
        <p:txBody>
          <a:bodyPr anchor="b"/>
          <a:lstStyle/>
          <a:p>
            <a:pPr eaLnBrk="1" hangingPunct="1"/>
            <a:r>
              <a:rPr lang="tr-TR" b="1" dirty="0" smtClean="0">
                <a:latin typeface="Monotype Corsiva" pitchFamily="66" charset="0"/>
              </a:rPr>
              <a:t>ENERJİYİ NİÇİN   VERİMLİ  KULLANMALIYIZ?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227388"/>
            <a:ext cx="7920038" cy="185737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tr-TR" sz="4000" smtClean="0"/>
              <a:t>   Çünkü, doğal kaynaklar hızla tükenmekte ve çevre kirliliği artmaktadır.</a:t>
            </a:r>
          </a:p>
        </p:txBody>
      </p:sp>
      <p:pic>
        <p:nvPicPr>
          <p:cNvPr id="5124" name="Picture 7" descr="enerji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44450"/>
            <a:ext cx="12969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460375"/>
            <a:ext cx="8748464" cy="952401"/>
          </a:xfrm>
        </p:spPr>
        <p:txBody>
          <a:bodyPr anchor="b">
            <a:normAutofit/>
          </a:bodyPr>
          <a:lstStyle/>
          <a:p>
            <a:pPr eaLnBrk="1" hangingPunct="1"/>
            <a:r>
              <a:rPr lang="tr-TR" sz="3200" dirty="0" smtClean="0"/>
              <a:t>AYDINLATMADA ENERJİ TASARRUF NOKTALARI</a:t>
            </a:r>
          </a:p>
        </p:txBody>
      </p:sp>
      <p:pic>
        <p:nvPicPr>
          <p:cNvPr id="6147" name="Picture 3" descr="EGE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2497138"/>
            <a:ext cx="7200800" cy="3489325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492375"/>
            <a:ext cx="7696200" cy="21764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mtClean="0"/>
              <a:t>	Eğer evimizde </a:t>
            </a:r>
            <a:r>
              <a:rPr lang="tr-TR" smtClean="0">
                <a:solidFill>
                  <a:schemeClr val="tx2"/>
                </a:solidFill>
              </a:rPr>
              <a:t>kompakt fluoresan (beyaz renkli)</a:t>
            </a:r>
            <a:r>
              <a:rPr lang="tr-TR" smtClean="0"/>
              <a:t> ampuller kullanırsak aydınlatmada enerji </a:t>
            </a:r>
            <a:r>
              <a:rPr lang="tr-TR" smtClean="0">
                <a:solidFill>
                  <a:schemeClr val="tx2"/>
                </a:solidFill>
              </a:rPr>
              <a:t>tasarrufumuz %80</a:t>
            </a:r>
            <a:r>
              <a:rPr lang="tr-TR" smtClean="0"/>
              <a:t> lere ulaşabilir. </a:t>
            </a:r>
          </a:p>
        </p:txBody>
      </p:sp>
      <p:sp>
        <p:nvSpPr>
          <p:cNvPr id="717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483768" y="476250"/>
            <a:ext cx="4386932" cy="915988"/>
          </a:xfrm>
          <a:noFill/>
        </p:spPr>
        <p:txBody>
          <a:bodyPr anchor="b"/>
          <a:lstStyle/>
          <a:p>
            <a:pPr eaLnBrk="1" hangingPunct="1"/>
            <a:r>
              <a:rPr lang="tr-TR" b="1" dirty="0" smtClean="0"/>
              <a:t>EVDE AYDINLATMA</a:t>
            </a:r>
          </a:p>
        </p:txBody>
      </p:sp>
      <p:pic>
        <p:nvPicPr>
          <p:cNvPr id="7172" name="Picture 10" descr="flures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652963"/>
            <a:ext cx="16287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akk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4652963"/>
            <a:ext cx="16287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flores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628775"/>
            <a:ext cx="30972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81088" y="1341438"/>
            <a:ext cx="8062912" cy="4321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b="1" smtClean="0"/>
              <a:t>	</a:t>
            </a:r>
            <a:r>
              <a:rPr lang="tr-TR" sz="4000" smtClean="0"/>
              <a:t/>
            </a:r>
            <a:br>
              <a:rPr lang="tr-TR" sz="4000" smtClean="0"/>
            </a:br>
            <a:r>
              <a:rPr lang="tr-TR" b="1" smtClean="0"/>
              <a:t>Dikkat edilmesi gereken hususlar:</a:t>
            </a:r>
          </a:p>
          <a:p>
            <a:pPr eaLnBrk="1" hangingPunct="1">
              <a:buFontTx/>
              <a:buNone/>
            </a:pPr>
            <a:r>
              <a:rPr lang="tr-TR" smtClean="0"/>
              <a:t> </a:t>
            </a:r>
            <a:br>
              <a:rPr lang="tr-TR" smtClean="0"/>
            </a:br>
            <a:r>
              <a:rPr lang="tr-TR" b="1" smtClean="0"/>
              <a:t>-</a:t>
            </a:r>
            <a:r>
              <a:rPr lang="tr-TR" smtClean="0"/>
              <a:t> Dekoratif amaçlı kullanılan avize türü aydınlatma araçları akkor lambalarla (</a:t>
            </a:r>
            <a:r>
              <a:rPr lang="tr-TR" smtClean="0">
                <a:solidFill>
                  <a:srgbClr val="FF0000"/>
                </a:solidFill>
              </a:rPr>
              <a:t>sarı renkli</a:t>
            </a:r>
            <a:r>
              <a:rPr lang="tr-TR" smtClean="0"/>
              <a:t> ) çalışır ve </a:t>
            </a:r>
            <a:r>
              <a:rPr lang="tr-TR" smtClean="0">
                <a:solidFill>
                  <a:srgbClr val="FF0000"/>
                </a:solidFill>
              </a:rPr>
              <a:t>çok enerji harcar.</a:t>
            </a:r>
            <a:br>
              <a:rPr lang="tr-TR" smtClean="0">
                <a:solidFill>
                  <a:srgbClr val="FF0000"/>
                </a:solidFill>
              </a:rPr>
            </a:br>
            <a:endParaRPr lang="tr-TR" smtClean="0">
              <a:solidFill>
                <a:srgbClr val="FF0000"/>
              </a:solidFill>
            </a:endParaRPr>
          </a:p>
        </p:txBody>
      </p:sp>
      <p:sp>
        <p:nvSpPr>
          <p:cNvPr id="819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273300" y="549275"/>
            <a:ext cx="6870700" cy="844550"/>
          </a:xfrm>
          <a:noFill/>
        </p:spPr>
        <p:txBody>
          <a:bodyPr anchor="b"/>
          <a:lstStyle/>
          <a:p>
            <a:pPr eaLnBrk="1" hangingPunct="1"/>
            <a:r>
              <a:rPr lang="tr-TR" b="1" smtClean="0"/>
              <a:t>EVDE AYDINLATMA</a:t>
            </a:r>
          </a:p>
        </p:txBody>
      </p:sp>
      <p:pic>
        <p:nvPicPr>
          <p:cNvPr id="8195" name="Picture 7" descr="enerji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328613"/>
            <a:ext cx="12763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Ampul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724400"/>
            <a:ext cx="166846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AB ampulü yasaklıy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4724400"/>
            <a:ext cx="22320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6870700" cy="844550"/>
          </a:xfrm>
        </p:spPr>
        <p:txBody>
          <a:bodyPr anchor="b"/>
          <a:lstStyle/>
          <a:p>
            <a:pPr algn="r" eaLnBrk="1" hangingPunct="1"/>
            <a:r>
              <a:rPr lang="tr-TR" b="1" smtClean="0"/>
              <a:t>EVDE AYDINLATMA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81088" y="1844675"/>
            <a:ext cx="8062912" cy="4321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b="1" smtClean="0"/>
              <a:t>	</a:t>
            </a:r>
            <a:r>
              <a:rPr lang="tr-TR" sz="2800" b="1" smtClean="0"/>
              <a:t>Dikkat edilmesi gereken hususlar:</a:t>
            </a:r>
            <a:r>
              <a:rPr lang="tr-TR" sz="2800" smtClean="0"/>
              <a:t> </a:t>
            </a:r>
            <a:br>
              <a:rPr lang="tr-TR" sz="2800" smtClean="0"/>
            </a:br>
            <a:endParaRPr lang="tr-TR" sz="2800" smtClean="0"/>
          </a:p>
          <a:p>
            <a:pPr eaLnBrk="1" hangingPunct="1">
              <a:buFontTx/>
              <a:buNone/>
            </a:pPr>
            <a:r>
              <a:rPr lang="tr-TR" sz="2800" smtClean="0"/>
              <a:t>   </a:t>
            </a:r>
            <a:r>
              <a:rPr lang="tr-TR" sz="2800" b="1" smtClean="0"/>
              <a:t>- </a:t>
            </a:r>
            <a:r>
              <a:rPr lang="tr-TR" sz="2800" smtClean="0"/>
              <a:t>Duvarların açık renklere boyanması aydınlatma oranını artırır.</a:t>
            </a:r>
            <a:br>
              <a:rPr lang="tr-TR" sz="2800" smtClean="0"/>
            </a:br>
            <a:endParaRPr lang="tr-TR" sz="2800" smtClean="0"/>
          </a:p>
          <a:p>
            <a:pPr eaLnBrk="1" hangingPunct="1">
              <a:buFontTx/>
              <a:buNone/>
            </a:pPr>
            <a:r>
              <a:rPr lang="tr-TR" sz="2800" b="1" smtClean="0"/>
              <a:t>-</a:t>
            </a:r>
            <a:r>
              <a:rPr lang="tr-TR" sz="2800" smtClean="0"/>
              <a:t> Lambalar temiz tutulmalı, tozlanan lambalar silinmelidir. </a:t>
            </a:r>
          </a:p>
        </p:txBody>
      </p:sp>
      <p:pic>
        <p:nvPicPr>
          <p:cNvPr id="9220" name="Picture 7" descr="enerji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328613"/>
            <a:ext cx="12763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</TotalTime>
  <Words>254</Words>
  <Application>Microsoft Office PowerPoint</Application>
  <PresentationFormat>Ekran Gösterisi (4:3)</PresentationFormat>
  <Paragraphs>53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Gezinti</vt:lpstr>
      <vt:lpstr>ENERJİ TASARRUFU</vt:lpstr>
      <vt:lpstr>ENERJİ  TASARRUFU</vt:lpstr>
      <vt:lpstr>ENERJİ  TASARRUFU  NEDİR?</vt:lpstr>
      <vt:lpstr>Slayt 4</vt:lpstr>
      <vt:lpstr>ENERJİYİ NİÇİN   VERİMLİ  KULLANMALIYIZ?</vt:lpstr>
      <vt:lpstr>AYDINLATMADA ENERJİ TASARRUF NOKTALARI</vt:lpstr>
      <vt:lpstr>EVDE AYDINLATMA</vt:lpstr>
      <vt:lpstr>EVDE AYDINLATMA</vt:lpstr>
      <vt:lpstr>EVDE AYDINLATMA</vt:lpstr>
      <vt:lpstr>ELEKTRİKLİ EV ALETLERİ</vt:lpstr>
      <vt:lpstr>ELEKTRİKLİ EV ALETLERİ</vt:lpstr>
      <vt:lpstr>Bilgisayar Kullanımı!</vt:lpstr>
      <vt:lpstr>Slayt 13</vt:lpstr>
      <vt:lpstr>YAKIT  TASARRUFU</vt:lpstr>
      <vt:lpstr>Slayt 15</vt:lpstr>
      <vt:lpstr>ÜZGÜN  BİR  AİLE</vt:lpstr>
      <vt:lpstr>MUTLU  BİR  AİLE</vt:lpstr>
      <vt:lpstr>NEDEN BİZ DE MUTLU  BİR  AİLE OLMAYALIM?</vt:lpstr>
      <vt:lpstr>NELER YAPMALIYIZ?</vt:lpstr>
      <vt:lpstr>GEREĞİNDEN FAZLA KAĞIT TÜKETMEMELİYİZ</vt:lpstr>
      <vt:lpstr>Slayt 21</vt:lpstr>
      <vt:lpstr>Slayt 22</vt:lpstr>
      <vt:lpstr>Slayt 23</vt:lpstr>
      <vt:lpstr>Slayt 24</vt:lpstr>
      <vt:lpstr>Slayt 25</vt:lpstr>
      <vt:lpstr> GEREĞİNDEN FAZLA SU TÜKETİRSEK...</vt:lpstr>
      <vt:lpstr>Slayt 27</vt:lpstr>
      <vt:lpstr>Slayt 28</vt:lpstr>
      <vt:lpstr>Slayt 29</vt:lpstr>
      <vt:lpstr>Slayt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ENERJİ  TASARRUFU</dc:title>
  <dc:creator>USER</dc:creator>
  <cp:lastModifiedBy>USER</cp:lastModifiedBy>
  <cp:revision>6</cp:revision>
  <dcterms:created xsi:type="dcterms:W3CDTF">2013-11-29T17:43:17Z</dcterms:created>
  <dcterms:modified xsi:type="dcterms:W3CDTF">2013-11-29T18:04:53Z</dcterms:modified>
</cp:coreProperties>
</file>