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2" d="100"/>
          <a:sy n="42" d="100"/>
        </p:scale>
        <p:origin x="-132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36" d="100"/>
          <a:sy n="36" d="100"/>
        </p:scale>
        <p:origin x="-223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345994-0319-4C83-8AC3-049286C24944}" type="datetimeFigureOut">
              <a:rPr lang="tr-TR" smtClean="0"/>
              <a:t>12.12.2012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35047E-2B18-48A9-96FB-F98DB2D7306C}"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smtClean="0"/>
          </a:p>
        </p:txBody>
      </p:sp>
      <p:sp>
        <p:nvSpPr>
          <p:cNvPr id="4" name="3 Slayt Numarası Yer Tutucusu"/>
          <p:cNvSpPr>
            <a:spLocks noGrp="1"/>
          </p:cNvSpPr>
          <p:nvPr>
            <p:ph type="sldNum" sz="quarter" idx="10"/>
          </p:nvPr>
        </p:nvSpPr>
        <p:spPr/>
        <p:txBody>
          <a:bodyPr/>
          <a:lstStyle/>
          <a:p>
            <a:fld id="{3D35047E-2B18-48A9-96FB-F98DB2D7306C}" type="slidenum">
              <a:rPr lang="tr-TR" smtClean="0"/>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3D35047E-2B18-48A9-96FB-F98DB2D7306C}" type="slidenum">
              <a:rPr lang="tr-TR" smtClean="0"/>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D35047E-2B18-48A9-96FB-F98DB2D7306C}" type="slidenum">
              <a:rPr lang="tr-TR" smtClean="0"/>
              <a:t>22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980BB604-7665-4C93-A172-3619CDCD322D}" type="datetimeFigureOut">
              <a:rPr lang="tr-TR" smtClean="0"/>
              <a:t>12.12.2012</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C1C77C9-8291-4400-BB78-032616F3953E}"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80BB604-7665-4C93-A172-3619CDCD322D}" type="datetimeFigureOut">
              <a:rPr lang="tr-TR" smtClean="0"/>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1C77C9-8291-4400-BB78-032616F3953E}"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80BB604-7665-4C93-A172-3619CDCD322D}" type="datetimeFigureOut">
              <a:rPr lang="tr-TR" smtClean="0"/>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1C77C9-8291-4400-BB78-032616F3953E}"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980BB604-7665-4C93-A172-3619CDCD322D}" type="datetimeFigureOut">
              <a:rPr lang="tr-TR" smtClean="0"/>
              <a:t>12.12.2012</a:t>
            </a:fld>
            <a:endParaRPr lang="tr-TR"/>
          </a:p>
        </p:txBody>
      </p:sp>
      <p:sp>
        <p:nvSpPr>
          <p:cNvPr id="9" name="8 Slayt Numarası Yer Tutucusu"/>
          <p:cNvSpPr>
            <a:spLocks noGrp="1"/>
          </p:cNvSpPr>
          <p:nvPr>
            <p:ph type="sldNum" sz="quarter" idx="15"/>
          </p:nvPr>
        </p:nvSpPr>
        <p:spPr/>
        <p:txBody>
          <a:bodyPr rtlCol="0"/>
          <a:lstStyle/>
          <a:p>
            <a:fld id="{BC1C77C9-8291-4400-BB78-032616F3953E}" type="slidenum">
              <a:rPr lang="tr-TR" smtClean="0"/>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980BB604-7665-4C93-A172-3619CDCD322D}" type="datetimeFigureOut">
              <a:rPr lang="tr-TR" smtClean="0"/>
              <a:t>12.12.2012</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C1C77C9-8291-4400-BB78-032616F3953E}"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980BB604-7665-4C93-A172-3619CDCD322D}" type="datetimeFigureOut">
              <a:rPr lang="tr-TR" smtClean="0"/>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C1C77C9-8291-4400-BB78-032616F3953E}" type="slidenum">
              <a:rPr lang="tr-TR" smtClean="0"/>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980BB604-7665-4C93-A172-3619CDCD322D}" type="datetimeFigureOut">
              <a:rPr lang="tr-TR" smtClean="0"/>
              <a:t>12.12.2012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C1C77C9-8291-4400-BB78-032616F3953E}" type="slidenum">
              <a:rPr lang="tr-TR" smtClean="0"/>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980BB604-7665-4C93-A172-3619CDCD322D}" type="datetimeFigureOut">
              <a:rPr lang="tr-TR" smtClean="0"/>
              <a:t>12.12.2012</a:t>
            </a:fld>
            <a:endParaRPr lang="tr-TR"/>
          </a:p>
        </p:txBody>
      </p:sp>
      <p:sp>
        <p:nvSpPr>
          <p:cNvPr id="7" name="6 Slayt Numarası Yer Tutucusu"/>
          <p:cNvSpPr>
            <a:spLocks noGrp="1"/>
          </p:cNvSpPr>
          <p:nvPr>
            <p:ph type="sldNum" sz="quarter" idx="11"/>
          </p:nvPr>
        </p:nvSpPr>
        <p:spPr/>
        <p:txBody>
          <a:bodyPr rtlCol="0"/>
          <a:lstStyle/>
          <a:p>
            <a:fld id="{BC1C77C9-8291-4400-BB78-032616F3953E}" type="slidenum">
              <a:rPr lang="tr-TR" smtClean="0"/>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80BB604-7665-4C93-A172-3619CDCD322D}" type="datetimeFigureOut">
              <a:rPr lang="tr-TR" smtClean="0"/>
              <a:t>12.12.2012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C1C77C9-8291-4400-BB78-032616F3953E}"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980BB604-7665-4C93-A172-3619CDCD322D}" type="datetimeFigureOut">
              <a:rPr lang="tr-TR" smtClean="0"/>
              <a:t>12.12.2012</a:t>
            </a:fld>
            <a:endParaRPr lang="tr-TR"/>
          </a:p>
        </p:txBody>
      </p:sp>
      <p:sp>
        <p:nvSpPr>
          <p:cNvPr id="22" name="21 Slayt Numarası Yer Tutucusu"/>
          <p:cNvSpPr>
            <a:spLocks noGrp="1"/>
          </p:cNvSpPr>
          <p:nvPr>
            <p:ph type="sldNum" sz="quarter" idx="15"/>
          </p:nvPr>
        </p:nvSpPr>
        <p:spPr/>
        <p:txBody>
          <a:bodyPr rtlCol="0"/>
          <a:lstStyle/>
          <a:p>
            <a:fld id="{BC1C77C9-8291-4400-BB78-032616F3953E}" type="slidenum">
              <a:rPr lang="tr-TR" smtClean="0"/>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980BB604-7665-4C93-A172-3619CDCD322D}" type="datetimeFigureOut">
              <a:rPr lang="tr-TR" smtClean="0"/>
              <a:t>12.12.2012</a:t>
            </a:fld>
            <a:endParaRPr lang="tr-TR"/>
          </a:p>
        </p:txBody>
      </p:sp>
      <p:sp>
        <p:nvSpPr>
          <p:cNvPr id="18" name="17 Slayt Numarası Yer Tutucusu"/>
          <p:cNvSpPr>
            <a:spLocks noGrp="1"/>
          </p:cNvSpPr>
          <p:nvPr>
            <p:ph type="sldNum" sz="quarter" idx="11"/>
          </p:nvPr>
        </p:nvSpPr>
        <p:spPr/>
        <p:txBody>
          <a:bodyPr rtlCol="0"/>
          <a:lstStyle/>
          <a:p>
            <a:fld id="{BC1C77C9-8291-4400-BB78-032616F3953E}" type="slidenum">
              <a:rPr lang="tr-TR" smtClean="0"/>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80BB604-7665-4C93-A172-3619CDCD322D}" type="datetimeFigureOut">
              <a:rPr lang="tr-TR" smtClean="0"/>
              <a:t>12.12.2012</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C1C77C9-8291-4400-BB78-032616F3953E}"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143108" y="0"/>
            <a:ext cx="6172200" cy="1894362"/>
          </a:xfrm>
        </p:spPr>
        <p:txBody>
          <a:bodyPr/>
          <a:lstStyle/>
          <a:p>
            <a:r>
              <a:rPr lang="tr-TR" dirty="0" smtClean="0"/>
              <a:t>     WALDORF </a:t>
            </a:r>
            <a:r>
              <a:rPr lang="tr-TR" dirty="0" smtClean="0"/>
              <a:t>YAKLAŞIMI</a:t>
            </a:r>
            <a:br>
              <a:rPr lang="tr-TR" dirty="0" smtClean="0"/>
            </a:br>
            <a:endParaRPr lang="tr-TR" dirty="0"/>
          </a:p>
        </p:txBody>
      </p:sp>
      <p:sp>
        <p:nvSpPr>
          <p:cNvPr id="3" name="2 Alt Başlık"/>
          <p:cNvSpPr>
            <a:spLocks noGrp="1"/>
          </p:cNvSpPr>
          <p:nvPr>
            <p:ph type="subTitle" idx="1"/>
          </p:nvPr>
        </p:nvSpPr>
        <p:spPr>
          <a:xfrm>
            <a:off x="2286000" y="5003322"/>
            <a:ext cx="6572280" cy="1371600"/>
          </a:xfrm>
        </p:spPr>
        <p:txBody>
          <a:bodyPr/>
          <a:lstStyle/>
          <a:p>
            <a:r>
              <a:rPr lang="tr-TR" dirty="0" err="1" smtClean="0"/>
              <a:t>Waldorf</a:t>
            </a:r>
            <a:r>
              <a:rPr lang="tr-TR" dirty="0" smtClean="0"/>
              <a:t> eğitim yaklaşımı 1919 yılında </a:t>
            </a:r>
            <a:r>
              <a:rPr lang="tr-TR" dirty="0" err="1" smtClean="0"/>
              <a:t>Rudolf</a:t>
            </a:r>
            <a:r>
              <a:rPr lang="tr-TR" dirty="0" smtClean="0"/>
              <a:t> </a:t>
            </a:r>
            <a:r>
              <a:rPr lang="tr-TR" dirty="0" err="1" smtClean="0"/>
              <a:t>Steiner</a:t>
            </a:r>
            <a:r>
              <a:rPr lang="tr-TR" dirty="0" smtClean="0"/>
              <a:t> tarafından geliştirilmiştir</a:t>
            </a:r>
          </a:p>
          <a:p>
            <a:endParaRPr lang="tr-TR" dirty="0"/>
          </a:p>
        </p:txBody>
      </p:sp>
      <p:pic>
        <p:nvPicPr>
          <p:cNvPr id="4" name="3 Resim"/>
          <p:cNvPicPr/>
          <p:nvPr/>
        </p:nvPicPr>
        <p:blipFill>
          <a:blip r:embed="rId3"/>
          <a:srcRect/>
          <a:stretch>
            <a:fillRect/>
          </a:stretch>
        </p:blipFill>
        <p:spPr bwMode="auto">
          <a:xfrm>
            <a:off x="3143250" y="2000250"/>
            <a:ext cx="2857500" cy="2857500"/>
          </a:xfrm>
          <a:prstGeom prst="rect">
            <a:avLst/>
          </a:prstGeom>
          <a:noFill/>
          <a:ln w="9525">
            <a:noFill/>
            <a:miter lim="800000"/>
            <a:headEnd/>
            <a:tailEnd/>
          </a:ln>
        </p:spPr>
      </p:pic>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571472" y="2714620"/>
            <a:ext cx="7429552" cy="4143380"/>
          </a:xfrm>
        </p:spPr>
        <p:txBody>
          <a:bodyPr>
            <a:normAutofit fontScale="92500" lnSpcReduction="20000"/>
          </a:bodyPr>
          <a:lstStyle/>
          <a:p>
            <a:pPr lvl="0"/>
            <a:r>
              <a:rPr lang="tr-TR" b="1" dirty="0" err="1" smtClean="0"/>
              <a:t>Waldorf</a:t>
            </a:r>
            <a:r>
              <a:rPr lang="tr-TR" b="1" dirty="0" smtClean="0"/>
              <a:t> anasınıflarında çocukların en önce çocuk olmaları beklenir. Bu özelliği ile günümüzün gerçeği ile çelişebilir. Günümüzde çocuklar akademik başarı hırsıyla yarış içine sokulup çocukluklarını yaşamaktan mahrum bırakılabiliyorlar. </a:t>
            </a:r>
            <a:r>
              <a:rPr lang="tr-TR" b="1" dirty="0" err="1" smtClean="0"/>
              <a:t>Waldorf</a:t>
            </a:r>
            <a:r>
              <a:rPr lang="tr-TR" b="1" dirty="0" smtClean="0"/>
              <a:t> yaklaşımı çocukların gelişimsel açıdan bulunduğu noktaya saygı gösterir ve </a:t>
            </a:r>
            <a:r>
              <a:rPr lang="tr-TR" b="1" dirty="0" err="1" smtClean="0"/>
              <a:t>herşey</a:t>
            </a:r>
            <a:r>
              <a:rPr lang="tr-TR" b="1" dirty="0" smtClean="0"/>
              <a:t> için doğru bir zamanın olduğuna inanır. Örneğin, </a:t>
            </a:r>
            <a:r>
              <a:rPr lang="tr-TR" b="1" dirty="0" err="1" smtClean="0"/>
              <a:t>Waldorf</a:t>
            </a:r>
            <a:r>
              <a:rPr lang="tr-TR" b="1" dirty="0" smtClean="0"/>
              <a:t> sınıflarında eğitim alan bir öğrenci okumayı üçüncü ya da dördüncü sınıfta öğrenir ki yaşıtlarına göre daha geç olarak algılanabilir. Oysa </a:t>
            </a:r>
            <a:r>
              <a:rPr lang="tr-TR" b="1" dirty="0" err="1" smtClean="0"/>
              <a:t>Waldorf</a:t>
            </a:r>
            <a:r>
              <a:rPr lang="tr-TR" b="1" dirty="0" smtClean="0"/>
              <a:t> yaklaşımında önemli olan okumanın ne kadar hızlı öğrenildiğinden çok çocuğun kendini okuma deneyimine her açıdan hazır hissetmesidir.</a:t>
            </a:r>
            <a:endParaRPr lang="tr-TR" dirty="0" smtClean="0"/>
          </a:p>
          <a:p>
            <a:endParaRPr lang="tr-TR" dirty="0"/>
          </a:p>
        </p:txBody>
      </p:sp>
      <p:pic>
        <p:nvPicPr>
          <p:cNvPr id="4" name="3 Resim" descr="YOCGL6CAH0MP1ACA4EJYHSCA3TGGR5CA2SDPBACAVVDVJYCAWMAMJ7CA5AGU3BCAC23SJ9CAKYL28PCAT6GSZTCA1TZYR2CA6F6DNSCARPCYKPCAZBVE76CAY8VTV3CAWTY1UOCA8G5A0ZCARNCA00"/>
          <p:cNvPicPr/>
          <p:nvPr/>
        </p:nvPicPr>
        <p:blipFill>
          <a:blip r:embed="rId2"/>
          <a:srcRect/>
          <a:stretch>
            <a:fillRect/>
          </a:stretch>
        </p:blipFill>
        <p:spPr bwMode="auto">
          <a:xfrm>
            <a:off x="857224" y="285728"/>
            <a:ext cx="6643734" cy="2286016"/>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p:cNvPicPr/>
          <p:nvPr/>
        </p:nvPicPr>
        <p:blipFill>
          <a:blip r:embed="rId2"/>
          <a:srcRect/>
          <a:stretch>
            <a:fillRect/>
          </a:stretch>
        </p:blipFill>
        <p:spPr bwMode="auto">
          <a:xfrm>
            <a:off x="285720" y="285728"/>
            <a:ext cx="3786214" cy="3571900"/>
          </a:xfrm>
          <a:prstGeom prst="rect">
            <a:avLst/>
          </a:prstGeom>
          <a:noFill/>
          <a:ln w="9525">
            <a:noFill/>
            <a:miter lim="800000"/>
            <a:headEnd/>
            <a:tailEnd/>
          </a:ln>
        </p:spPr>
      </p:pic>
      <p:pic>
        <p:nvPicPr>
          <p:cNvPr id="5" name="4 Resim"/>
          <p:cNvPicPr/>
          <p:nvPr/>
        </p:nvPicPr>
        <p:blipFill>
          <a:blip r:embed="rId3"/>
          <a:srcRect/>
          <a:stretch>
            <a:fillRect/>
          </a:stretch>
        </p:blipFill>
        <p:spPr bwMode="auto">
          <a:xfrm>
            <a:off x="4143372" y="2786058"/>
            <a:ext cx="3960822" cy="35899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tr-TR"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WALDORF YAKLAŞIMINDA</a:t>
            </a:r>
            <a:br>
              <a:rPr lang="tr-TR"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br>
            <a:r>
              <a:rPr lang="tr-TR"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AİLE </a:t>
            </a:r>
            <a:r>
              <a:rPr lang="tr-TR"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KATILIMI</a:t>
            </a:r>
            <a:endParaRPr lang="tr-TR"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5" name="4 İçerik Yer Tutucusu"/>
          <p:cNvPicPr>
            <a:picLocks noGrp="1"/>
          </p:cNvPicPr>
          <p:nvPr>
            <p:ph sz="quarter" idx="1"/>
          </p:nvPr>
        </p:nvPicPr>
        <p:blipFill>
          <a:blip r:embed="rId2"/>
          <a:srcRect/>
          <a:stretch>
            <a:fillRect/>
          </a:stretch>
        </p:blipFill>
        <p:spPr bwMode="auto">
          <a:xfrm>
            <a:off x="428596" y="1571612"/>
            <a:ext cx="7715304" cy="500066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604862" y="214290"/>
            <a:ext cx="7467600" cy="4873752"/>
          </a:xfrm>
        </p:spPr>
        <p:txBody>
          <a:bodyPr>
            <a:normAutofit/>
          </a:bodyPr>
          <a:lstStyle/>
          <a:p>
            <a:pPr lvl="0"/>
            <a:r>
              <a:rPr lang="tr-TR" sz="2000" b="1" dirty="0" err="1" smtClean="0"/>
              <a:t>Waldorf</a:t>
            </a:r>
            <a:r>
              <a:rPr lang="tr-TR" sz="2000" b="1" dirty="0" smtClean="0"/>
              <a:t> yaklaşımı aile katılımı ve desteğinin çocukların başarısı için şart olduğu görüşünü savunur. Çocukların iyiliği için öğretmenler ailenin, aile de öğretmenin desteğini almalıdır</a:t>
            </a:r>
            <a:r>
              <a:rPr lang="tr-TR" sz="2000" b="1" dirty="0" smtClean="0"/>
              <a:t>.</a:t>
            </a:r>
          </a:p>
          <a:p>
            <a:pPr lvl="0"/>
            <a:r>
              <a:rPr lang="tr-TR" sz="2000" b="1" dirty="0" err="1" smtClean="0"/>
              <a:t>Waldorf</a:t>
            </a:r>
            <a:r>
              <a:rPr lang="tr-TR" sz="2000" b="1" dirty="0" smtClean="0"/>
              <a:t> okullarında aileler </a:t>
            </a:r>
            <a:r>
              <a:rPr lang="tr-TR" sz="2000" b="1" dirty="0" err="1" smtClean="0"/>
              <a:t>Waldorf</a:t>
            </a:r>
            <a:r>
              <a:rPr lang="tr-TR" sz="2000" b="1" dirty="0" smtClean="0"/>
              <a:t> yaklaşımının özelliklerini öğrenmeleri için teşvik edilir, okula davet edilir, kaynaşmayı sağlayıcı etkinlikler düzenlenir.</a:t>
            </a:r>
            <a:endParaRPr lang="tr-TR" sz="2000" dirty="0" smtClean="0"/>
          </a:p>
          <a:p>
            <a:pPr lvl="0"/>
            <a:r>
              <a:rPr lang="tr-TR" sz="2000" b="1" dirty="0" smtClean="0"/>
              <a:t>Öğretmenler ailelerle işbirliği kurmanın her yolunu dener; çocuğun gelişimi sürecinde sorumlulukları paylaşır, ev ile okul arasında tutarlılığı sağlamaya uğraşır. Düzenli olarak aile eğitimleri ve karşılıklı bilgi paylaşımı yapılır.</a:t>
            </a:r>
            <a:endParaRPr lang="tr-TR" sz="2000" dirty="0" smtClean="0"/>
          </a:p>
          <a:p>
            <a:pPr lvl="0"/>
            <a:r>
              <a:rPr lang="tr-TR" sz="2000" b="1" dirty="0" smtClean="0"/>
              <a:t>Ailelere evde çocuklarının gelişimini ve öğrenmesini destekleyebileceği araçlar ve yöntemler öğretilir.</a:t>
            </a:r>
            <a:endParaRPr lang="tr-TR" sz="2000" dirty="0" smtClean="0"/>
          </a:p>
          <a:p>
            <a:pPr lvl="0"/>
            <a:endParaRPr lang="tr-TR" sz="2000" dirty="0" smtClean="0"/>
          </a:p>
          <a:p>
            <a:pPr lvl="0"/>
            <a:endParaRPr lang="tr-TR" sz="2000" dirty="0" smtClean="0"/>
          </a:p>
          <a:p>
            <a:endParaRPr lang="tr-TR" sz="2000" dirty="0" smtClean="0"/>
          </a:p>
          <a:p>
            <a:endParaRPr lang="tr-TR" sz="2000" dirty="0"/>
          </a:p>
        </p:txBody>
      </p:sp>
      <p:pic>
        <p:nvPicPr>
          <p:cNvPr id="4" name="3 Resim"/>
          <p:cNvPicPr/>
          <p:nvPr/>
        </p:nvPicPr>
        <p:blipFill>
          <a:blip r:embed="rId2"/>
          <a:srcRect/>
          <a:stretch>
            <a:fillRect/>
          </a:stretch>
        </p:blipFill>
        <p:spPr bwMode="auto">
          <a:xfrm>
            <a:off x="1500166" y="4567240"/>
            <a:ext cx="5429288" cy="2147908"/>
          </a:xfrm>
          <a:prstGeom prst="rect">
            <a:avLst/>
          </a:prstGeom>
          <a:noFill/>
          <a:ln w="9525">
            <a:noFill/>
            <a:miter lim="800000"/>
            <a:headEnd/>
            <a:tailEnd/>
          </a:ln>
        </p:spPr>
      </p:pic>
    </p:spTree>
  </p:cSld>
  <p:clrMapOvr>
    <a:masterClrMapping/>
  </p:clrMapOvr>
  <p:transition>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676300" y="142852"/>
            <a:ext cx="7467600" cy="4873752"/>
          </a:xfrm>
        </p:spPr>
        <p:txBody>
          <a:bodyPr>
            <a:normAutofit/>
          </a:bodyPr>
          <a:lstStyle/>
          <a:p>
            <a:pPr lvl="0"/>
            <a:r>
              <a:rPr lang="tr-TR" sz="2000" b="1" dirty="0" smtClean="0"/>
              <a:t>Bu sayede çocukların gerçek potansiyellerini ortaya çıkarabilecekleri ortamların süreklilik kazanması sağlanır</a:t>
            </a:r>
            <a:endParaRPr lang="tr-TR" sz="2000" dirty="0" smtClean="0"/>
          </a:p>
          <a:p>
            <a:endParaRPr lang="tr-TR" sz="2000" dirty="0" smtClean="0"/>
          </a:p>
          <a:p>
            <a:endParaRPr lang="tr-TR" sz="2000" dirty="0"/>
          </a:p>
        </p:txBody>
      </p:sp>
      <p:pic>
        <p:nvPicPr>
          <p:cNvPr id="4" name="3 Resim"/>
          <p:cNvPicPr/>
          <p:nvPr/>
        </p:nvPicPr>
        <p:blipFill>
          <a:blip r:embed="rId2"/>
          <a:srcRect/>
          <a:stretch>
            <a:fillRect/>
          </a:stretch>
        </p:blipFill>
        <p:spPr bwMode="auto">
          <a:xfrm>
            <a:off x="928662" y="1071546"/>
            <a:ext cx="6786610" cy="5072097"/>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b="1" dirty="0" smtClean="0"/>
              <a:t>WALDORF </a:t>
            </a:r>
            <a:r>
              <a:rPr lang="tr-TR" sz="2400" b="1" dirty="0" smtClean="0"/>
              <a:t>YAKLAŞIMINDA ÖĞRETMENİN </a:t>
            </a:r>
            <a:r>
              <a:rPr lang="tr-TR" sz="2400" b="1" dirty="0" smtClean="0"/>
              <a:t>ROLÜ</a:t>
            </a:r>
            <a:r>
              <a:rPr lang="tr-TR" sz="2400" dirty="0" smtClean="0"/>
              <a:t/>
            </a:r>
            <a:br>
              <a:rPr lang="tr-TR" sz="2400" dirty="0" smtClean="0"/>
            </a:br>
            <a:endParaRPr lang="tr-TR" sz="2400" dirty="0"/>
          </a:p>
        </p:txBody>
      </p:sp>
      <p:sp>
        <p:nvSpPr>
          <p:cNvPr id="3" name="2 İçerik Yer Tutucusu"/>
          <p:cNvSpPr>
            <a:spLocks noGrp="1"/>
          </p:cNvSpPr>
          <p:nvPr>
            <p:ph sz="quarter" idx="1"/>
          </p:nvPr>
        </p:nvSpPr>
        <p:spPr>
          <a:xfrm>
            <a:off x="357158" y="1214422"/>
            <a:ext cx="7567642" cy="5259530"/>
          </a:xfrm>
        </p:spPr>
        <p:txBody>
          <a:bodyPr/>
          <a:lstStyle/>
          <a:p>
            <a:pPr lvl="0"/>
            <a:r>
              <a:rPr lang="tr-TR" sz="2000" b="1" dirty="0" smtClean="0"/>
              <a:t>Öğretmenler çocukların her birinin farklı birer birey olduklarını kabul eder</a:t>
            </a:r>
            <a:endParaRPr lang="tr-TR" sz="2000" dirty="0" smtClean="0"/>
          </a:p>
          <a:p>
            <a:pPr lvl="0"/>
            <a:r>
              <a:rPr lang="tr-TR" sz="2000" b="1" dirty="0" smtClean="0"/>
              <a:t>Erken çocukluk döneminin hayati öneminin farkındadır ve bu dönemin acele getirilmeyeceğini bilir. Çünkü bu döneme gelecek dönemler için sağlam bir temel oluşturacağından hassasiyet gösterilmelidir</a:t>
            </a:r>
            <a:endParaRPr lang="tr-TR" sz="2000" dirty="0" smtClean="0"/>
          </a:p>
          <a:p>
            <a:pPr lvl="0"/>
            <a:r>
              <a:rPr lang="tr-TR" sz="2000" b="1" dirty="0" err="1" smtClean="0"/>
              <a:t>Waldorf</a:t>
            </a:r>
            <a:r>
              <a:rPr lang="tr-TR" sz="2000" b="1" dirty="0" smtClean="0"/>
              <a:t> öğretmenleri şu üç duyguyu benimserler: Saygı, heves ve emniyet.</a:t>
            </a:r>
            <a:endParaRPr lang="tr-TR" sz="2000" dirty="0" smtClean="0"/>
          </a:p>
          <a:p>
            <a:endParaRPr lang="tr-TR" dirty="0"/>
          </a:p>
        </p:txBody>
      </p:sp>
      <p:pic>
        <p:nvPicPr>
          <p:cNvPr id="4" name="3 Resim"/>
          <p:cNvPicPr/>
          <p:nvPr/>
        </p:nvPicPr>
        <p:blipFill>
          <a:blip r:embed="rId2"/>
          <a:srcRect/>
          <a:stretch>
            <a:fillRect/>
          </a:stretch>
        </p:blipFill>
        <p:spPr bwMode="auto">
          <a:xfrm>
            <a:off x="857224" y="4357694"/>
            <a:ext cx="6715172" cy="2286016"/>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357158" y="285728"/>
            <a:ext cx="7681914" cy="4873752"/>
          </a:xfrm>
        </p:spPr>
        <p:txBody>
          <a:bodyPr>
            <a:normAutofit fontScale="85000" lnSpcReduction="20000"/>
          </a:bodyPr>
          <a:lstStyle/>
          <a:p>
            <a:pPr lvl="0"/>
            <a:r>
              <a:rPr lang="tr-TR" b="1" dirty="0" smtClean="0"/>
              <a:t>Çocuklar hayatlarının ilk yedi yılında çevrelerinde olup bitenlerle oldukça ilgili olduğundan öğretmen uygun uyaranları çocuğa sağlamakla yükümlüdür.</a:t>
            </a:r>
            <a:endParaRPr lang="tr-TR" dirty="0" smtClean="0"/>
          </a:p>
          <a:p>
            <a:pPr lvl="0"/>
            <a:r>
              <a:rPr lang="tr-TR" b="1" dirty="0" smtClean="0"/>
              <a:t>Öğretmen çocuğa saygı ile yaklaşmalı, kendi hızında öğrenmesine izin vermeli, asıl önemli olanın gelişimin hızından çok kalitesi olduğu fikrini benimsemelidir.</a:t>
            </a:r>
            <a:endParaRPr lang="tr-TR" dirty="0" smtClean="0"/>
          </a:p>
          <a:p>
            <a:pPr lvl="0"/>
            <a:r>
              <a:rPr lang="tr-TR" b="1" dirty="0" err="1" smtClean="0"/>
              <a:t>Steiner’a</a:t>
            </a:r>
            <a:r>
              <a:rPr lang="tr-TR" b="1" dirty="0" smtClean="0"/>
              <a:t> göre herkes öğretmen olamaz; öğretmen olmayı seçen kişi ise bu rolünü hevesle yerine getirmeli ve kendini buna adamalıdır. </a:t>
            </a:r>
            <a:endParaRPr lang="tr-TR" dirty="0" smtClean="0"/>
          </a:p>
          <a:p>
            <a:pPr lvl="0"/>
            <a:r>
              <a:rPr lang="tr-TR" b="1" dirty="0" smtClean="0"/>
              <a:t>Öğretmenin bu hevesli ve kendini adamış hali çocuklar tarafından da fark edilecektir.</a:t>
            </a:r>
            <a:endParaRPr lang="tr-TR" dirty="0" smtClean="0"/>
          </a:p>
          <a:p>
            <a:pPr lvl="0"/>
            <a:r>
              <a:rPr lang="tr-TR" b="1" dirty="0" smtClean="0"/>
              <a:t>Öğretmenin bir diğer görevi de çocukların fiziksel, duygusal, sosyal ve psikolojik sağlığını korumaktır. </a:t>
            </a:r>
            <a:endParaRPr lang="tr-TR" dirty="0" smtClean="0"/>
          </a:p>
          <a:p>
            <a:pPr lvl="0"/>
            <a:r>
              <a:rPr lang="tr-TR" b="1" dirty="0" smtClean="0"/>
              <a:t>Öğretmen çocuklara stresten uzak, rahatlatıcı, çocukların öğrenmelerini destekleyici bir ortam sunar. </a:t>
            </a:r>
            <a:endParaRPr lang="tr-TR" dirty="0" smtClean="0"/>
          </a:p>
          <a:p>
            <a:pPr lvl="0"/>
            <a:r>
              <a:rPr lang="tr-TR" b="1" dirty="0" smtClean="0"/>
              <a:t>Çocukların </a:t>
            </a:r>
            <a:r>
              <a:rPr lang="tr-TR" b="1" dirty="0" err="1" smtClean="0"/>
              <a:t>deneyimleyerek</a:t>
            </a:r>
            <a:r>
              <a:rPr lang="tr-TR" b="1" dirty="0" smtClean="0"/>
              <a:t>, yaşayarak öğrenmelerini destekleyecek imkanlar sunar.</a:t>
            </a:r>
            <a:endParaRPr lang="tr-TR" dirty="0" smtClean="0"/>
          </a:p>
          <a:p>
            <a:endParaRPr lang="tr-TR" dirty="0"/>
          </a:p>
        </p:txBody>
      </p:sp>
      <p:pic>
        <p:nvPicPr>
          <p:cNvPr id="4" name="3 Resim"/>
          <p:cNvPicPr/>
          <p:nvPr/>
        </p:nvPicPr>
        <p:blipFill>
          <a:blip r:embed="rId2"/>
          <a:srcRect/>
          <a:stretch>
            <a:fillRect/>
          </a:stretch>
        </p:blipFill>
        <p:spPr bwMode="auto">
          <a:xfrm>
            <a:off x="4552962" y="5072074"/>
            <a:ext cx="3090872" cy="1571636"/>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WALDORF YAKLAŞIMINDA EĞİTİM</a:t>
            </a:r>
            <a:r>
              <a:rPr lang="tr-TR" dirty="0" smtClean="0"/>
              <a:t/>
            </a:r>
            <a:br>
              <a:rPr lang="tr-TR" dirty="0" smtClean="0"/>
            </a:br>
            <a:endParaRPr lang="tr-TR" dirty="0"/>
          </a:p>
        </p:txBody>
      </p:sp>
      <p:sp>
        <p:nvSpPr>
          <p:cNvPr id="3" name="2 İçerik Yer Tutucusu"/>
          <p:cNvSpPr>
            <a:spLocks noGrp="1"/>
          </p:cNvSpPr>
          <p:nvPr>
            <p:ph sz="quarter" idx="1"/>
          </p:nvPr>
        </p:nvSpPr>
        <p:spPr>
          <a:xfrm>
            <a:off x="457200" y="1000108"/>
            <a:ext cx="7829576" cy="5857892"/>
          </a:xfrm>
        </p:spPr>
        <p:txBody>
          <a:bodyPr>
            <a:normAutofit fontScale="85000" lnSpcReduction="20000"/>
          </a:bodyPr>
          <a:lstStyle/>
          <a:p>
            <a:pPr lvl="0"/>
            <a:r>
              <a:rPr lang="tr-TR" dirty="0" smtClean="0"/>
              <a:t>Burada ele alacağımız 0-6 yaş grubundaki çocuk, </a:t>
            </a:r>
            <a:r>
              <a:rPr lang="tr-TR" dirty="0" err="1" smtClean="0"/>
              <a:t>Rudolf</a:t>
            </a:r>
            <a:r>
              <a:rPr lang="tr-TR" dirty="0" smtClean="0"/>
              <a:t> </a:t>
            </a:r>
            <a:r>
              <a:rPr lang="tr-TR" dirty="0" err="1" smtClean="0"/>
              <a:t>Steiner’e</a:t>
            </a:r>
            <a:r>
              <a:rPr lang="tr-TR" dirty="0" smtClean="0"/>
              <a:t> göre baştan sona bir duyu organıdır.</a:t>
            </a:r>
          </a:p>
          <a:p>
            <a:pPr lvl="0"/>
            <a:r>
              <a:rPr lang="tr-TR" dirty="0" smtClean="0"/>
              <a:t>Özellikle ilk üç yılda tıpkı diğer canlılarda olduğu gibi, çocuğun fizik organlarının gelişerek içine doğduğu ortama uyum sağlaması, başlıca taklit ve örnek alma yoluyla gerçekleşir.</a:t>
            </a:r>
          </a:p>
          <a:p>
            <a:r>
              <a:rPr lang="tr-TR" dirty="0" smtClean="0"/>
              <a:t>İlk aylarda anne şefkat ve gülümsemeyle üzerine eğildiğinde, çocuk da zamanla gülümsemeyle karşılık verir. Fiziksel ortamda olup biten ne varsa, hepsini taklit eder ve bu sırada fiziksel organları yapılanır ve gerekli, kalıcı insani biçimlere yönlendirilmiş olur.</a:t>
            </a:r>
          </a:p>
          <a:p>
            <a:pPr lvl="0"/>
            <a:r>
              <a:rPr lang="tr-TR" dirty="0" smtClean="0"/>
              <a:t>. </a:t>
            </a:r>
            <a:r>
              <a:rPr lang="tr-TR" dirty="0" err="1" smtClean="0"/>
              <a:t>Steiner</a:t>
            </a:r>
            <a:r>
              <a:rPr lang="tr-TR" dirty="0" smtClean="0"/>
              <a:t>, “çocukken duyu izlenimleri soluk almak gibidir, soluk vermeye denk düşen edim ise taklittir” der. Yürümeyi de, konuşmayı da taklit yoluyla öğrenir. Önünde ayakta dimdik duran ve uzamda ileri doğru hareket eden örnekler olmazsa, çocuğun yürümeyi dahi öğrenemediği, geçen yüzyılda Uzak Doğu’da bulunan kurtların yetiştirdiği çocuklar sayesinde kanıtlanmıştır.</a:t>
            </a:r>
          </a:p>
          <a:p>
            <a:pPr lvl="0"/>
            <a:r>
              <a:rPr lang="tr-TR" dirty="0" smtClean="0"/>
              <a:t>Gün belli bir ritim içinde geçmelidir, zira ritim iradeyi güçlendirir.</a:t>
            </a:r>
          </a:p>
          <a:p>
            <a:pPr lvl="0"/>
            <a:r>
              <a:rPr lang="tr-TR" dirty="0" smtClean="0"/>
              <a:t>Oyuncak seçimi önemlidir, gerçeğe tamı tamına uymayan, çocuğun pek çok şeyi zihninde hayal gücüyle tamamlamasına izin veren türde oyuncaklara yer verilmelidir.</a:t>
            </a:r>
          </a:p>
          <a:p>
            <a:endParaRPr lang="tr-TR" dirty="0"/>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sz="quarter" idx="1"/>
          </p:nvPr>
        </p:nvPicPr>
        <p:blipFill>
          <a:blip r:embed="rId2"/>
          <a:srcRect/>
          <a:stretch>
            <a:fillRect/>
          </a:stretch>
        </p:blipFill>
        <p:spPr bwMode="auto">
          <a:xfrm>
            <a:off x="428596" y="357166"/>
            <a:ext cx="7358114" cy="600079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357158" y="214290"/>
            <a:ext cx="7467600" cy="6357982"/>
          </a:xfrm>
        </p:spPr>
        <p:txBody>
          <a:bodyPr>
            <a:normAutofit/>
          </a:bodyPr>
          <a:lstStyle/>
          <a:p>
            <a:pPr lvl="0"/>
            <a:r>
              <a:rPr lang="tr-TR" dirty="0" smtClean="0"/>
              <a:t>Masal anlatımı asla ihmal edilmemelidir.</a:t>
            </a:r>
          </a:p>
          <a:p>
            <a:pPr lvl="0"/>
            <a:r>
              <a:rPr lang="tr-TR" dirty="0" smtClean="0"/>
              <a:t>Bitkiler ve hayvanlar alemi öğretilir. Bahçecilik, dokumacılık, ciltleme, marangozluk gibi elişleri ile maddeyi eğitiminde, not vermek işleyerek yeni şeyler üretmeye alıştırılır.</a:t>
            </a:r>
          </a:p>
          <a:p>
            <a:pPr lvl="0">
              <a:buNone/>
            </a:pPr>
            <a:endParaRPr lang="tr-TR" dirty="0" smtClean="0"/>
          </a:p>
          <a:p>
            <a:pPr lvl="0"/>
            <a:r>
              <a:rPr lang="tr-TR" dirty="0" err="1" smtClean="0"/>
              <a:t>Waldorf</a:t>
            </a:r>
            <a:r>
              <a:rPr lang="tr-TR" dirty="0" smtClean="0"/>
              <a:t>, sınıfta kalmak yoktur, ilkokulda sınıf öğretmeni tüm dersleri hazırlar ve uygular, bütün bir dönem her sabah ilk iki saat bir ana konu işlenir, ‘eyleyerek öğrenme’ uyarınca önce yazma, sonra okuma öğrenilir</a:t>
            </a:r>
            <a:r>
              <a:rPr lang="tr-TR" dirty="0" smtClean="0"/>
              <a:t>.</a:t>
            </a:r>
          </a:p>
          <a:p>
            <a:r>
              <a:rPr lang="tr-TR" dirty="0" smtClean="0"/>
              <a:t>Bu bağlamda eğitim, aslında ritmik yaşam dönemlerinde çocuğa sağlanan ebelik hizmetleri olmaktadır. </a:t>
            </a:r>
            <a:r>
              <a:rPr lang="tr-TR" dirty="0" err="1" smtClean="0"/>
              <a:t>Waldorf’a</a:t>
            </a:r>
            <a:r>
              <a:rPr lang="tr-TR" dirty="0" smtClean="0"/>
              <a:t> göre eğitim sürecinde anne babalar ve öğretmenler insanı biçimlendirdiklerini ve ebelik yaptıklarını hiç unutmamalıdırlar.</a:t>
            </a:r>
          </a:p>
          <a:p>
            <a:pPr lvl="0">
              <a:buNone/>
            </a:pPr>
            <a:endParaRPr lang="tr-TR"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785786" y="357166"/>
            <a:ext cx="7467600" cy="4873752"/>
          </a:xfrm>
        </p:spPr>
        <p:txBody>
          <a:bodyPr/>
          <a:lstStyle/>
          <a:p>
            <a:pPr lvl="0"/>
            <a:r>
              <a:rPr lang="tr-TR" sz="2000" b="1" dirty="0" smtClean="0"/>
              <a:t>İlk </a:t>
            </a:r>
            <a:r>
              <a:rPr lang="tr-TR" sz="2000" b="1" dirty="0" err="1" smtClean="0"/>
              <a:t>Waldorf</a:t>
            </a:r>
            <a:r>
              <a:rPr lang="tr-TR" sz="2000" b="1" dirty="0" smtClean="0"/>
              <a:t> Okulu, </a:t>
            </a:r>
            <a:r>
              <a:rPr lang="tr-TR" sz="2000" b="1" dirty="0" err="1" smtClean="0"/>
              <a:t>Antropozofi’nin</a:t>
            </a:r>
            <a:r>
              <a:rPr lang="tr-TR" sz="2000" b="1" dirty="0" smtClean="0"/>
              <a:t> kurucusu </a:t>
            </a:r>
            <a:r>
              <a:rPr lang="tr-TR" sz="2000" b="1" dirty="0" err="1" smtClean="0"/>
              <a:t>Rudolf</a:t>
            </a:r>
            <a:r>
              <a:rPr lang="tr-TR" sz="2000" b="1" dirty="0" smtClean="0"/>
              <a:t> </a:t>
            </a:r>
            <a:r>
              <a:rPr lang="tr-TR" sz="2000" b="1" dirty="0" err="1" smtClean="0"/>
              <a:t>Steiner’in</a:t>
            </a:r>
            <a:r>
              <a:rPr lang="tr-TR" sz="2000" b="1" dirty="0" smtClean="0"/>
              <a:t> Birinci Dünya Savaşı sonrası yoksul Almanya’sında 1919 yılında Stuttgart kentindeki </a:t>
            </a:r>
            <a:r>
              <a:rPr lang="tr-TR" sz="2000" b="1" dirty="0" err="1" smtClean="0"/>
              <a:t>Waldorf</a:t>
            </a:r>
            <a:r>
              <a:rPr lang="tr-TR" sz="2000" b="1" dirty="0" smtClean="0"/>
              <a:t>-</a:t>
            </a:r>
            <a:r>
              <a:rPr lang="tr-TR" sz="2000" b="1" dirty="0" err="1" smtClean="0"/>
              <a:t>Astoria</a:t>
            </a:r>
            <a:r>
              <a:rPr lang="tr-TR" sz="2000" b="1" dirty="0" smtClean="0"/>
              <a:t> sigara fabrikasının işçileri için verdiği bir dizi eğitim konferansı sonucu kurulmuştur.</a:t>
            </a:r>
          </a:p>
          <a:p>
            <a:pPr lvl="0"/>
            <a:r>
              <a:rPr lang="tr-TR" sz="2000" b="1" dirty="0" err="1" smtClean="0"/>
              <a:t>Waldorf</a:t>
            </a:r>
            <a:r>
              <a:rPr lang="tr-TR" sz="2000" b="1" dirty="0" smtClean="0"/>
              <a:t> yaklaşımı eğitimi bir sanata dönüştürmeyi amaç edinen bütüncül bir yaklaşımdır.</a:t>
            </a:r>
          </a:p>
          <a:p>
            <a:endParaRPr lang="tr-TR" dirty="0" smtClean="0"/>
          </a:p>
          <a:p>
            <a:endParaRPr lang="tr-TR" dirty="0"/>
          </a:p>
        </p:txBody>
      </p:sp>
      <p:pic>
        <p:nvPicPr>
          <p:cNvPr id="5" name="4 Resim"/>
          <p:cNvPicPr/>
          <p:nvPr/>
        </p:nvPicPr>
        <p:blipFill>
          <a:blip r:embed="rId3"/>
          <a:srcRect/>
          <a:stretch>
            <a:fillRect/>
          </a:stretch>
        </p:blipFill>
        <p:spPr bwMode="auto">
          <a:xfrm>
            <a:off x="714348" y="2857496"/>
            <a:ext cx="7286676" cy="36433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357158" y="285728"/>
            <a:ext cx="7858180" cy="6215106"/>
          </a:xfrm>
        </p:spPr>
        <p:txBody>
          <a:bodyPr/>
          <a:lstStyle/>
          <a:p>
            <a:pPr lvl="0"/>
            <a:r>
              <a:rPr lang="tr-TR" dirty="0" smtClean="0"/>
              <a:t>” Usta çömlekçidir, öğrenciyse killi toprak.</a:t>
            </a:r>
          </a:p>
          <a:p>
            <a:pPr lvl="0"/>
            <a:r>
              <a:rPr lang="tr-TR" dirty="0" smtClean="0"/>
              <a:t>Biçimlendire biçimlendire her kusuru ortadan kaldırır.</a:t>
            </a:r>
          </a:p>
          <a:p>
            <a:pPr lvl="0"/>
            <a:r>
              <a:rPr lang="tr-TR" dirty="0" smtClean="0"/>
              <a:t>İçerden sevgiyle tutar, </a:t>
            </a:r>
            <a:r>
              <a:rPr lang="tr-TR" dirty="0" err="1" smtClean="0"/>
              <a:t>dışardan</a:t>
            </a:r>
            <a:r>
              <a:rPr lang="tr-TR" dirty="0" smtClean="0"/>
              <a:t> şefkatle vurarak sıkıştırır. </a:t>
            </a:r>
            <a:r>
              <a:rPr lang="tr-TR" dirty="0" smtClean="0"/>
              <a:t>”</a:t>
            </a:r>
          </a:p>
          <a:p>
            <a:pPr lvl="0"/>
            <a:endParaRPr lang="tr-TR" dirty="0"/>
          </a:p>
        </p:txBody>
      </p:sp>
      <p:pic>
        <p:nvPicPr>
          <p:cNvPr id="4" name="3 Resim"/>
          <p:cNvPicPr/>
          <p:nvPr/>
        </p:nvPicPr>
        <p:blipFill>
          <a:blip r:embed="rId2"/>
          <a:srcRect/>
          <a:stretch>
            <a:fillRect/>
          </a:stretch>
        </p:blipFill>
        <p:spPr bwMode="auto">
          <a:xfrm>
            <a:off x="642910" y="2147865"/>
            <a:ext cx="6858048" cy="4424407"/>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85720" y="285728"/>
            <a:ext cx="7715304" cy="6215106"/>
          </a:xfrm>
        </p:spPr>
        <p:txBody>
          <a:bodyPr>
            <a:normAutofit fontScale="92500"/>
          </a:bodyPr>
          <a:lstStyle/>
          <a:p>
            <a:pPr lvl="0"/>
            <a:r>
              <a:rPr lang="tr-TR" dirty="0" smtClean="0"/>
              <a:t>(</a:t>
            </a:r>
            <a:r>
              <a:rPr lang="tr-TR" dirty="0" err="1" smtClean="0"/>
              <a:t>RudolfSteiner’in</a:t>
            </a:r>
            <a:r>
              <a:rPr lang="tr-TR" dirty="0" smtClean="0"/>
              <a:t> görüşleriyle, İsviçreli eğitbilimci Jean </a:t>
            </a:r>
            <a:r>
              <a:rPr lang="tr-TR" dirty="0" err="1" smtClean="0"/>
              <a:t>Piaget’nin</a:t>
            </a:r>
            <a:r>
              <a:rPr lang="tr-TR" dirty="0" smtClean="0"/>
              <a:t> çocuk psikolojisi ve eğitimi hakkında geliştirdiği kuramlar arasında büyük benzerlikler vardır.)</a:t>
            </a:r>
          </a:p>
          <a:p>
            <a:pPr lvl="0"/>
            <a:r>
              <a:rPr lang="tr-TR" dirty="0" smtClean="0"/>
              <a:t>Yirmi bir yaşına gelmiş bir genç, kendi kendinin bilincini geliştirmiş, özdeşliğini gerçekleştirmiş ve bir dünya görüşü edinmiş, toplumsal yaşama girerek katkı sağlayacak hale gelmiş ergin bir kişi olmuştur. İstiyorsa meslek eğitimi ya da araştırma yapmak üzere üniversiteye gider</a:t>
            </a:r>
          </a:p>
          <a:p>
            <a:pPr lvl="0"/>
            <a:r>
              <a:rPr lang="tr-TR" dirty="0" smtClean="0"/>
              <a:t>Sonuç olarak eğitim, yönlendirilmeli, öğrenmeden giderek kendi kendine belirlenen öğrenmeye geçmeli ve insanın özgür iradesini kullanabilme yetisi geliştirilmelidir.</a:t>
            </a:r>
          </a:p>
          <a:p>
            <a:pPr lvl="0"/>
            <a:r>
              <a:rPr lang="tr-TR" dirty="0" smtClean="0"/>
              <a:t>Doğal gelişme bir kültürel gelişmeye akarak biçimlenmelidir. Bu tür özgür insanları yetiştirecek, öğretmenliği meslek değil, sanat gibi gören ve uygulayan öğretmenlere ihtiyaç vardır.</a:t>
            </a:r>
          </a:p>
          <a:p>
            <a:pPr>
              <a:buNone/>
            </a:pPr>
            <a:endParaRPr lang="tr-TR" dirty="0"/>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Eğitmenin temel alacağı ilkeler şunlar olabilir:</a:t>
            </a:r>
            <a:endParaRPr lang="tr-TR" dirty="0"/>
          </a:p>
        </p:txBody>
      </p:sp>
      <p:sp>
        <p:nvSpPr>
          <p:cNvPr id="3" name="2 İçerik Yer Tutucusu"/>
          <p:cNvSpPr>
            <a:spLocks noGrp="1"/>
          </p:cNvSpPr>
          <p:nvPr>
            <p:ph sz="quarter" idx="1"/>
          </p:nvPr>
        </p:nvSpPr>
        <p:spPr>
          <a:xfrm>
            <a:off x="285720" y="1357298"/>
            <a:ext cx="7858180" cy="5500702"/>
          </a:xfrm>
        </p:spPr>
        <p:txBody>
          <a:bodyPr>
            <a:normAutofit fontScale="77500" lnSpcReduction="20000"/>
          </a:bodyPr>
          <a:lstStyle/>
          <a:p>
            <a:pPr lvl="0"/>
            <a:r>
              <a:rPr lang="tr-TR" dirty="0" smtClean="0"/>
              <a:t>Çocuğun güven ve emniyete ihtiyacı vardır. </a:t>
            </a:r>
          </a:p>
          <a:p>
            <a:pPr lvl="0"/>
            <a:r>
              <a:rPr lang="tr-TR" dirty="0" smtClean="0"/>
              <a:t>Çocuk ruhsal olarak kendini dünyaya bütünüyle hasreder. Olduğu gibi kendini önyargısızca algıya bırakır. Bedenselliğin kapısı, duyu organlarıdır. Bu nedenle içinde bulunduğu ortamda olup biten her şey onu damgalar. </a:t>
            </a:r>
          </a:p>
          <a:p>
            <a:pPr lvl="0"/>
            <a:r>
              <a:rPr lang="tr-TR" dirty="0" smtClean="0"/>
              <a:t>Çocuk aslında dünyanın “iyi” olduğuna inanır. Çevresindeki her şeyi olduğu gibi kabullenme eğilimindedir.  Henüz kritik yoktur. O nedenle, dünyanın iyi olduğunu tecrübeyle sınaması için uygun ortam sağlamak gerekiyor. İyiyi daima yeniden gerçekleştirebileceği bir dünya yaratmasına yardımcı olmalı. </a:t>
            </a:r>
          </a:p>
          <a:p>
            <a:pPr lvl="0"/>
            <a:r>
              <a:rPr lang="tr-TR" dirty="0" smtClean="0"/>
              <a:t>Hayvan, yetenekleri tamam olarak dünyaya gelir ve kendi türüne özgü içgüdüsel yeteneklerini geliştirir. İnsan ise dünyaya “açıktır” ve fizyolojik bakımdan bir “erken doğumdur”. Rahim dışına çıktıktan sonraki ilk üç yılda çocuk üç büyük özgürleşme safhası gerçekleştirmek durumunda:</a:t>
            </a:r>
          </a:p>
          <a:p>
            <a:pPr lvl="0"/>
            <a:r>
              <a:rPr lang="tr-TR" dirty="0" smtClean="0"/>
              <a:t>- fizik dünyaya karşı egemenlik kazanma</a:t>
            </a:r>
            <a:br>
              <a:rPr lang="tr-TR" dirty="0" smtClean="0"/>
            </a:br>
            <a:r>
              <a:rPr lang="tr-TR" dirty="0" smtClean="0"/>
              <a:t>- toplumsal, insanlar arası dünyaya karşı egemenlik kazanma</a:t>
            </a:r>
            <a:br>
              <a:rPr lang="tr-TR" dirty="0" smtClean="0"/>
            </a:br>
            <a:r>
              <a:rPr lang="tr-TR" dirty="0" smtClean="0"/>
              <a:t>- kavramsal-ideal dünyaya karşı egemenlik kazanma</a:t>
            </a:r>
          </a:p>
          <a:p>
            <a:r>
              <a:rPr lang="tr-TR" dirty="0" smtClean="0"/>
              <a:t> </a:t>
            </a:r>
          </a:p>
          <a:p>
            <a:r>
              <a:rPr lang="tr-TR" dirty="0" smtClean="0"/>
              <a:t>bu da temel olarak yürümek, konuşmak ve düşünmek ile gerçekleşiyor.</a:t>
            </a:r>
          </a:p>
          <a:p>
            <a:pPr>
              <a:buNone/>
            </a:pPr>
            <a:endParaRPr lang="tr-TR" dirty="0"/>
          </a:p>
        </p:txBody>
      </p:sp>
    </p:spTree>
  </p:cSld>
  <p:clrMapOvr>
    <a:masterClrMapping/>
  </p:clrMapOvr>
  <p:transition>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390548" y="214290"/>
            <a:ext cx="7467600" cy="4873752"/>
          </a:xfrm>
        </p:spPr>
        <p:txBody>
          <a:bodyPr/>
          <a:lstStyle/>
          <a:p>
            <a:pPr lvl="0"/>
            <a:r>
              <a:rPr lang="tr-TR" dirty="0" smtClean="0"/>
              <a:t>Karşısındaki insanın beni, onun bireyselliği çocuğu etkiliyor. Bu yüzden benden – bene ilişki önemli. Örnek ve taklit ilişkisi önemli.</a:t>
            </a:r>
          </a:p>
          <a:p>
            <a:pPr lvl="0"/>
            <a:r>
              <a:rPr lang="tr-TR" dirty="0" smtClean="0"/>
              <a:t>Çocukta güven duygusu uyandıran üç kalite:</a:t>
            </a:r>
          </a:p>
          <a:p>
            <a:r>
              <a:rPr lang="tr-TR" dirty="0" smtClean="0"/>
              <a:t>-Mekan yaşantısı – zaman yaşantısı – ruhsal </a:t>
            </a:r>
            <a:r>
              <a:rPr lang="tr-TR" dirty="0" smtClean="0"/>
              <a:t>düzlem</a:t>
            </a:r>
          </a:p>
          <a:p>
            <a:pPr lvl="0"/>
            <a:r>
              <a:rPr lang="tr-TR" dirty="0" smtClean="0"/>
              <a:t>Çocuğun mekanı ve ortamı, onun için bir yaşam duygusu aktaracak şekilde biçimlendirilmeli, neşeli, sıcak ortam yaratılmalı.  Günler sakin ve normal zaman akışı içinde ritmik düzen içinde gelişmeli.</a:t>
            </a:r>
          </a:p>
          <a:p>
            <a:endParaRPr lang="tr-TR" dirty="0" smtClean="0"/>
          </a:p>
          <a:p>
            <a:endParaRPr lang="tr-TR" dirty="0"/>
          </a:p>
        </p:txBody>
      </p:sp>
      <p:pic>
        <p:nvPicPr>
          <p:cNvPr id="4" name="3 Resim"/>
          <p:cNvPicPr/>
          <p:nvPr/>
        </p:nvPicPr>
        <p:blipFill>
          <a:blip r:embed="rId2"/>
          <a:srcRect/>
          <a:stretch>
            <a:fillRect/>
          </a:stretch>
        </p:blipFill>
        <p:spPr bwMode="auto">
          <a:xfrm>
            <a:off x="571472" y="4214818"/>
            <a:ext cx="7143800" cy="2500330"/>
          </a:xfrm>
          <a:prstGeom prst="rect">
            <a:avLst/>
          </a:prstGeom>
          <a:noFill/>
          <a:ln w="9525">
            <a:noFill/>
            <a:miter lim="800000"/>
            <a:headEnd/>
            <a:tailEnd/>
          </a:ln>
        </p:spPr>
      </p:pic>
    </p:spTree>
  </p:cSld>
  <p:clrMapOvr>
    <a:masterClrMapping/>
  </p:clrMapOvr>
  <p:transition>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t>
            </a:r>
            <a:r>
              <a:rPr lang="tr-TR" b="1" dirty="0" smtClean="0"/>
              <a:t>ekansal ve maddi çevre</a:t>
            </a:r>
            <a:r>
              <a:rPr lang="tr-TR" dirty="0" smtClean="0"/>
              <a:t/>
            </a:r>
            <a:br>
              <a:rPr lang="tr-TR" dirty="0" smtClean="0"/>
            </a:br>
            <a:endParaRPr lang="tr-TR" dirty="0"/>
          </a:p>
        </p:txBody>
      </p:sp>
      <p:sp>
        <p:nvSpPr>
          <p:cNvPr id="3" name="2 İçerik Yer Tutucusu"/>
          <p:cNvSpPr>
            <a:spLocks noGrp="1"/>
          </p:cNvSpPr>
          <p:nvPr>
            <p:ph sz="quarter" idx="1"/>
          </p:nvPr>
        </p:nvSpPr>
        <p:spPr>
          <a:xfrm>
            <a:off x="285720" y="928670"/>
            <a:ext cx="7639080" cy="5545282"/>
          </a:xfrm>
        </p:spPr>
        <p:txBody>
          <a:bodyPr>
            <a:normAutofit fontScale="92500" lnSpcReduction="10000"/>
          </a:bodyPr>
          <a:lstStyle/>
          <a:p>
            <a:pPr lvl="0"/>
            <a:r>
              <a:rPr lang="tr-TR" dirty="0" smtClean="0"/>
              <a:t>Çocuk için dünya düzen içinde, her şey yerli yerinde olmalıdır. Çocuğun fonksiyondan arındırılmış ve zorlamasız bir çevreye ihtiyacı vardır.</a:t>
            </a:r>
          </a:p>
          <a:p>
            <a:pPr lvl="0"/>
            <a:r>
              <a:rPr lang="tr-TR" dirty="0" smtClean="0"/>
              <a:t>Çocuk nesneye kendisi anlam verecektir. Bozacak ve sonra yeniden başka anlam verecek türden malzeme hazır bulundurulmalıdır. Örneğin yapma bebekte monte edilmiş fonksiyonlardan çıkarak oyunu geliştirir, sonra bırakır. Zira olasılıkları sınırlıdır. Oysa belli bir tip, belli bir atmosfer ya da fonksiyon anımsatmayan bebekler, içi yün dolu </a:t>
            </a:r>
            <a:r>
              <a:rPr lang="tr-TR" dirty="0" err="1" smtClean="0"/>
              <a:t>çapıtlar</a:t>
            </a:r>
            <a:r>
              <a:rPr lang="tr-TR" dirty="0" smtClean="0"/>
              <a:t> hep birlikte bebeğe dönüştürülebilir. Böylece düş gücüne olanak tanınır</a:t>
            </a:r>
            <a:r>
              <a:rPr lang="tr-TR" dirty="0" smtClean="0"/>
              <a:t>.</a:t>
            </a:r>
          </a:p>
          <a:p>
            <a:r>
              <a:rPr lang="tr-TR" dirty="0" smtClean="0"/>
              <a:t> </a:t>
            </a:r>
          </a:p>
          <a:p>
            <a:pPr lvl="0"/>
            <a:r>
              <a:rPr lang="tr-TR" dirty="0" smtClean="0"/>
              <a:t>Duvarlar renkli kuşak şeklinde açık pastel renklerde boyanır. Gözün dokunma hareketine zemin sağlanmış olur. Bu yatay açık renkler emniyet duygusu verir, sert ve tekdüze olmadığından, genişleme duygusu verir. Özgün faaliyete kışkırtır</a:t>
            </a:r>
          </a:p>
          <a:p>
            <a:pPr lvl="0"/>
            <a:endParaRPr lang="tr-TR" dirty="0" smtClean="0"/>
          </a:p>
          <a:p>
            <a:endParaRPr lang="tr-TR" dirty="0"/>
          </a:p>
        </p:txBody>
      </p:sp>
    </p:spTree>
  </p:cSld>
  <p:clrMapOvr>
    <a:masterClrMapping/>
  </p:clrMapOvr>
  <p:transition>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sz="quarter" idx="1"/>
          </p:nvPr>
        </p:nvPicPr>
        <p:blipFill>
          <a:blip r:embed="rId2"/>
          <a:srcRect/>
          <a:stretch>
            <a:fillRect/>
          </a:stretch>
        </p:blipFill>
        <p:spPr bwMode="auto">
          <a:xfrm>
            <a:off x="857224" y="214314"/>
            <a:ext cx="6858048" cy="6500834"/>
          </a:xfrm>
          <a:prstGeom prst="rect">
            <a:avLst/>
          </a:prstGeom>
          <a:noFill/>
          <a:ln w="9525">
            <a:noFill/>
            <a:miter lim="800000"/>
            <a:headEnd/>
            <a:tailEnd/>
          </a:ln>
        </p:spPr>
      </p:pic>
    </p:spTree>
  </p:cSld>
  <p:clrMapOvr>
    <a:masterClrMapping/>
  </p:clrMapOvr>
  <p:transition>
    <p:dissolv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Pratik uygulamalar</a:t>
            </a:r>
            <a:r>
              <a:rPr lang="tr-TR" dirty="0" smtClean="0"/>
              <a:t/>
            </a:r>
            <a:br>
              <a:rPr lang="tr-TR" dirty="0" smtClean="0"/>
            </a:br>
            <a:endParaRPr lang="tr-TR" dirty="0"/>
          </a:p>
        </p:txBody>
      </p:sp>
      <p:sp>
        <p:nvSpPr>
          <p:cNvPr id="3" name="2 İçerik Yer Tutucusu"/>
          <p:cNvSpPr>
            <a:spLocks noGrp="1"/>
          </p:cNvSpPr>
          <p:nvPr>
            <p:ph sz="quarter" idx="1"/>
          </p:nvPr>
        </p:nvSpPr>
        <p:spPr/>
        <p:txBody>
          <a:bodyPr>
            <a:normAutofit fontScale="92500" lnSpcReduction="20000"/>
          </a:bodyPr>
          <a:lstStyle/>
          <a:p>
            <a:pPr lvl="0"/>
            <a:r>
              <a:rPr lang="tr-TR" dirty="0" smtClean="0"/>
              <a:t>Çocuk, doğrudan kendine yönelik ve hedefe kilitli süreçlerle öğrenmez. Yuvadaki yaşama katılarak öğrenir. Dolaysız süreçler üzerinden öğrenir. O nedenle yuvadaki yaşam kalitesi, öğrenme kalitesinin temelidir</a:t>
            </a:r>
          </a:p>
          <a:p>
            <a:pPr lvl="0"/>
            <a:r>
              <a:rPr lang="tr-TR" dirty="0" smtClean="0"/>
              <a:t>Yuvada yaşam emre amade kılınmıştır, çocuk gelip katılır. Örme, iplik boyama, boyaların öğütülmesi, keçe yapma, yemek hazırlama, gündelik yaşamla doğrudan ilişki sağlar</a:t>
            </a:r>
          </a:p>
          <a:p>
            <a:pPr lvl="0"/>
            <a:r>
              <a:rPr lang="tr-TR" dirty="0" smtClean="0"/>
              <a:t>Bu arada çocuğun talepleri de dinlenmelidir.</a:t>
            </a:r>
          </a:p>
          <a:p>
            <a:r>
              <a:rPr lang="tr-TR" dirty="0" smtClean="0"/>
              <a:t>- sanatsal faaliyetler &gt; çizme, hareket olarak çember ilk çizim, yürüyerek çizme, havada çizme</a:t>
            </a:r>
            <a:br>
              <a:rPr lang="tr-TR" dirty="0" smtClean="0"/>
            </a:br>
            <a:r>
              <a:rPr lang="tr-TR" dirty="0" smtClean="0"/>
              <a:t>- içsel duygular çizilir, asla düzeltme yok, serbest çizim, konu verilmez.</a:t>
            </a:r>
            <a:br>
              <a:rPr lang="tr-TR" dirty="0" smtClean="0"/>
            </a:br>
            <a:r>
              <a:rPr lang="tr-TR" dirty="0" smtClean="0"/>
              <a:t>- resim sonuç olarak önemli değil, çizim süreci önemli</a:t>
            </a:r>
            <a:br>
              <a:rPr lang="tr-TR" dirty="0" smtClean="0"/>
            </a:br>
            <a:r>
              <a:rPr lang="tr-TR" dirty="0" smtClean="0"/>
              <a:t>- Sekiz çizme, sekiz yürüme – beynin her iki tarafını birleştirici ve geliştirici hareket</a:t>
            </a:r>
          </a:p>
          <a:p>
            <a:endParaRPr lang="tr-TR" dirty="0"/>
          </a:p>
        </p:txBody>
      </p:sp>
    </p:spTree>
  </p:cSld>
  <p:clrMapOvr>
    <a:masterClrMapping/>
  </p:clrMapOvr>
  <p:transition>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85728"/>
            <a:ext cx="7467600" cy="6188224"/>
          </a:xfrm>
        </p:spPr>
        <p:txBody>
          <a:bodyPr>
            <a:normAutofit fontScale="92500" lnSpcReduction="10000"/>
          </a:bodyPr>
          <a:lstStyle/>
          <a:p>
            <a:pPr lvl="0"/>
            <a:r>
              <a:rPr lang="tr-TR" dirty="0" smtClean="0"/>
              <a:t>Bitkisel boyalar birlikte hazırlanır. Suluboya kağıdının masaya ortalama ve düzgün serilmesi önemli, kırışık ve kabarcık kalmamalı. Her şey yerli yerinde olmalı. Seçilen tasların büyüklüğü, içine konan suyun miktarı, ya da seçilen hamurun büyüklüğü daima orantılı olmalı. Bunların hepsi çocuğun denge ve oran duygusu için önemli.</a:t>
            </a:r>
          </a:p>
          <a:p>
            <a:pPr lvl="0"/>
            <a:r>
              <a:rPr lang="tr-TR" dirty="0" smtClean="0"/>
              <a:t>Tatmin edici çalışma, sükunet getirir. Plastik biçimlendirmede çamur, toprak, kum, yün ile yapıp etmenin verdiği tatmin önemli, ne yapacağını söylememeli, malzemeden çıkarak düş gücüyle yoğurmalı</a:t>
            </a:r>
          </a:p>
          <a:p>
            <a:pPr lvl="0"/>
            <a:r>
              <a:rPr lang="tr-TR" dirty="0" smtClean="0"/>
              <a:t>Balmumu verilir, ısındıkça yumuşar ve güzel kokar, sıcak duygu yayar.</a:t>
            </a:r>
            <a:br>
              <a:rPr lang="tr-TR" dirty="0" smtClean="0"/>
            </a:br>
            <a:r>
              <a:rPr lang="tr-TR" dirty="0" smtClean="0"/>
              <a:t>Renkli yünler masal sahnelemesi olarak düzenlenir.</a:t>
            </a:r>
          </a:p>
          <a:p>
            <a:pPr lvl="0"/>
            <a:r>
              <a:rPr lang="tr-TR" dirty="0" smtClean="0"/>
              <a:t>Müzik neşe verir. </a:t>
            </a:r>
            <a:r>
              <a:rPr lang="tr-TR" dirty="0" err="1" smtClean="0"/>
              <a:t>Pentatonik</a:t>
            </a:r>
            <a:r>
              <a:rPr lang="tr-TR" dirty="0" smtClean="0"/>
              <a:t> ses mekanı yaratma, ksilofon, çocuk arpı kullanılır.</a:t>
            </a:r>
            <a:br>
              <a:rPr lang="tr-TR" dirty="0" smtClean="0"/>
            </a:br>
            <a:r>
              <a:rPr lang="tr-TR" dirty="0" smtClean="0"/>
              <a:t>Armonika, masal sırasında kukla oyunu sırasında çalınır, haftada bir uygulama</a:t>
            </a:r>
          </a:p>
          <a:p>
            <a:pPr>
              <a:buNone/>
            </a:pPr>
            <a:endParaRPr lang="tr-TR" dirty="0" smtClean="0"/>
          </a:p>
        </p:txBody>
      </p:sp>
    </p:spTree>
  </p:cSld>
  <p:clrMapOvr>
    <a:masterClrMapping/>
  </p:clrMapOvr>
  <p:transition>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Tiyatro</a:t>
            </a:r>
            <a:r>
              <a:rPr lang="tr-TR" dirty="0" smtClean="0"/>
              <a:t/>
            </a:r>
            <a:br>
              <a:rPr lang="tr-TR" dirty="0" smtClean="0"/>
            </a:br>
            <a:endParaRPr lang="tr-TR" dirty="0"/>
          </a:p>
        </p:txBody>
      </p:sp>
      <p:sp>
        <p:nvSpPr>
          <p:cNvPr id="3" name="2 İçerik Yer Tutucusu"/>
          <p:cNvSpPr>
            <a:spLocks noGrp="1"/>
          </p:cNvSpPr>
          <p:nvPr>
            <p:ph sz="quarter" idx="1"/>
          </p:nvPr>
        </p:nvSpPr>
        <p:spPr/>
        <p:txBody>
          <a:bodyPr/>
          <a:lstStyle/>
          <a:p>
            <a:pPr lvl="0"/>
            <a:r>
              <a:rPr lang="tr-TR" dirty="0" smtClean="0"/>
              <a:t>Çocuk çeşitli rollere girer; basık cüce, sarsak dev, yavaş sümüklü böcek, hızlı tavşan.</a:t>
            </a:r>
          </a:p>
          <a:p>
            <a:pPr lvl="0"/>
            <a:r>
              <a:rPr lang="tr-TR" dirty="0" smtClean="0"/>
              <a:t>Rol yapmaz, bilinçdışı </a:t>
            </a:r>
            <a:r>
              <a:rPr lang="tr-TR" dirty="0" err="1" smtClean="0"/>
              <a:t>motorik</a:t>
            </a:r>
            <a:r>
              <a:rPr lang="tr-TR" dirty="0" smtClean="0"/>
              <a:t> eylem içinde rolün içine girer</a:t>
            </a:r>
          </a:p>
          <a:p>
            <a:pPr lvl="0"/>
            <a:r>
              <a:rPr lang="tr-TR" dirty="0" smtClean="0"/>
              <a:t>Eğitimcinin ruhsal olarak hazırladığı davranış ve jest içine girer. Taklit eder.</a:t>
            </a:r>
          </a:p>
          <a:p>
            <a:pPr lvl="0"/>
            <a:r>
              <a:rPr lang="tr-TR" dirty="0" smtClean="0"/>
              <a:t>Okul öncesi dönemde bir rolün ruhsal olarak çalışılması gerekmez.</a:t>
            </a:r>
          </a:p>
          <a:p>
            <a:pPr lvl="0"/>
            <a:r>
              <a:rPr lang="tr-TR" dirty="0" smtClean="0"/>
              <a:t>Önemli olan çocuğun herhangi bir rolde, aksiyonun içinde yer almasıdır..</a:t>
            </a:r>
          </a:p>
          <a:p>
            <a:endParaRPr lang="tr-TR" dirty="0"/>
          </a:p>
        </p:txBody>
      </p:sp>
    </p:spTree>
  </p:cSld>
  <p:clrMapOvr>
    <a:masterClrMapping/>
  </p:clrMapOvr>
  <p:transition>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sz="quarter" idx="1"/>
          </p:nvPr>
        </p:nvPicPr>
        <p:blipFill>
          <a:blip r:embed="rId2"/>
          <a:srcRect/>
          <a:stretch>
            <a:fillRect/>
          </a:stretch>
        </p:blipFill>
        <p:spPr bwMode="auto">
          <a:xfrm>
            <a:off x="428596" y="357166"/>
            <a:ext cx="7429552" cy="6143668"/>
          </a:xfrm>
          <a:prstGeom prst="rect">
            <a:avLst/>
          </a:prstGeom>
          <a:noFill/>
          <a:ln w="9525">
            <a:noFill/>
            <a:miter lim="800000"/>
            <a:headEnd/>
            <a:tailEnd/>
          </a:ln>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69760"/>
            <a:ext cx="7467600" cy="4873752"/>
          </a:xfrm>
        </p:spPr>
        <p:txBody>
          <a:bodyPr/>
          <a:lstStyle/>
          <a:p>
            <a:pPr>
              <a:buFont typeface="Wingdings" pitchFamily="2" charset="2"/>
              <a:buChar char="v"/>
            </a:pPr>
            <a:r>
              <a:rPr lang="tr-TR" b="1" dirty="0" smtClean="0"/>
              <a:t>AMACI</a:t>
            </a:r>
            <a:endParaRPr lang="tr-TR" dirty="0" smtClean="0"/>
          </a:p>
          <a:p>
            <a:pPr lvl="0"/>
            <a:r>
              <a:rPr lang="tr-TR" sz="2000" b="1" dirty="0" smtClean="0"/>
              <a:t>Çocukların bireyselliğini, özgüvenlerini ve bütünlüğünü desteklemeye önem verir. </a:t>
            </a:r>
            <a:endParaRPr lang="tr-TR" sz="2000" dirty="0" smtClean="0"/>
          </a:p>
          <a:p>
            <a:pPr lvl="0"/>
            <a:r>
              <a:rPr lang="tr-TR" sz="2000" b="1" dirty="0" smtClean="0"/>
              <a:t>Çocukların sanat, müzik, hareket ile öğrendikleri; keşfederek, </a:t>
            </a:r>
            <a:r>
              <a:rPr lang="tr-TR" sz="2000" b="1" dirty="0" err="1" smtClean="0"/>
              <a:t>deneyimleyerek</a:t>
            </a:r>
            <a:r>
              <a:rPr lang="tr-TR" sz="2000" b="1" dirty="0" smtClean="0"/>
              <a:t> yaşantılarını zenginleştirdikleri düşünülür. </a:t>
            </a:r>
            <a:endParaRPr lang="tr-TR" sz="2000" dirty="0" smtClean="0"/>
          </a:p>
          <a:p>
            <a:pPr>
              <a:buNone/>
            </a:pPr>
            <a:endParaRPr lang="tr-TR" dirty="0" smtClean="0"/>
          </a:p>
          <a:p>
            <a:pPr>
              <a:buNone/>
            </a:pPr>
            <a:endParaRPr lang="tr-TR" dirty="0"/>
          </a:p>
        </p:txBody>
      </p:sp>
      <p:pic>
        <p:nvPicPr>
          <p:cNvPr id="4" name="3 Resim"/>
          <p:cNvPicPr/>
          <p:nvPr/>
        </p:nvPicPr>
        <p:blipFill>
          <a:blip r:embed="rId2" cstate="print"/>
          <a:srcRect/>
          <a:stretch>
            <a:fillRect/>
          </a:stretch>
        </p:blipFill>
        <p:spPr bwMode="auto">
          <a:xfrm>
            <a:off x="571472" y="2928934"/>
            <a:ext cx="7286676" cy="3714776"/>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Medya eğitimi</a:t>
            </a:r>
            <a:r>
              <a:rPr lang="tr-TR" dirty="0" smtClean="0"/>
              <a:t/>
            </a:r>
            <a:br>
              <a:rPr lang="tr-TR" dirty="0" smtClean="0"/>
            </a:br>
            <a:endParaRPr lang="tr-TR" dirty="0"/>
          </a:p>
        </p:txBody>
      </p:sp>
      <p:sp>
        <p:nvSpPr>
          <p:cNvPr id="3" name="2 İçerik Yer Tutucusu"/>
          <p:cNvSpPr>
            <a:spLocks noGrp="1"/>
          </p:cNvSpPr>
          <p:nvPr>
            <p:ph sz="quarter" idx="1"/>
          </p:nvPr>
        </p:nvSpPr>
        <p:spPr/>
        <p:txBody>
          <a:bodyPr>
            <a:noAutofit/>
          </a:bodyPr>
          <a:lstStyle/>
          <a:p>
            <a:pPr lvl="0"/>
            <a:r>
              <a:rPr lang="tr-TR" dirty="0" err="1" smtClean="0"/>
              <a:t>Waldorf</a:t>
            </a:r>
            <a:r>
              <a:rPr lang="tr-TR" dirty="0" smtClean="0"/>
              <a:t> yuvasında elektronik medya, pedagojik çalışmada kullanılmaz</a:t>
            </a:r>
          </a:p>
          <a:p>
            <a:pPr lvl="2"/>
            <a:r>
              <a:rPr lang="tr-TR" sz="2400" dirty="0" smtClean="0"/>
              <a:t>TV karşısındaki çocukla, kukla tiyatrosu izleyen çocuk arasında farkları gözlemlemeli.</a:t>
            </a:r>
            <a:br>
              <a:rPr lang="tr-TR" sz="2400" dirty="0" smtClean="0"/>
            </a:br>
            <a:r>
              <a:rPr lang="tr-TR" sz="2400" dirty="0" err="1" smtClean="0"/>
              <a:t>Tv</a:t>
            </a:r>
            <a:r>
              <a:rPr lang="tr-TR" sz="2400" dirty="0" smtClean="0"/>
              <a:t> karşısındaki çocuk genelde hareketsiz, oysa kukla oyunu izleyen çocuk, sürekli oyuna katılır. Örneğin “Kırmızı Başlıklı Kız” masalını TV’de izleyen çocuklar, sadece izleyicidir. Oysa kukla oyunu olarak seyrederken, kurdun arkadan yaklaşma anında ya da avcının görünmesi sırasında izleyen çocuklar heyecanlanır ve kırmızı şapkalı kızı uyarmak üzere yerlerinden kalkar ve bağırırlar</a:t>
            </a:r>
            <a:r>
              <a:rPr lang="tr-TR" sz="2400" dirty="0" smtClean="0"/>
              <a:t>.</a:t>
            </a:r>
            <a:endParaRPr lang="tr-TR" sz="2400" dirty="0" smtClean="0"/>
          </a:p>
        </p:txBody>
      </p:sp>
    </p:spTree>
  </p:cSld>
  <p:clrMapOvr>
    <a:masterClrMapping/>
  </p:clrMapOvr>
  <p:transition>
    <p:wipe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p:cNvPicPr>
            <a:picLocks noGrp="1"/>
          </p:cNvPicPr>
          <p:nvPr>
            <p:ph sz="quarter" idx="1"/>
          </p:nvPr>
        </p:nvPicPr>
        <p:blipFill>
          <a:blip r:embed="rId2" cstate="print"/>
          <a:srcRect/>
          <a:stretch>
            <a:fillRect/>
          </a:stretch>
        </p:blipFill>
        <p:spPr bwMode="auto">
          <a:xfrm>
            <a:off x="357158" y="500042"/>
            <a:ext cx="7572428" cy="6000791"/>
          </a:xfrm>
          <a:prstGeom prst="rect">
            <a:avLst/>
          </a:prstGeom>
          <a:noFill/>
          <a:ln w="9525">
            <a:noFill/>
            <a:miter lim="800000"/>
            <a:headEnd/>
            <a:tailEnd/>
          </a:ln>
        </p:spPr>
      </p:pic>
    </p:spTree>
  </p:cSld>
  <p:clrMapOvr>
    <a:masterClrMapping/>
  </p:clrMapOvr>
  <p:transition>
    <p:dissolv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312634"/>
            <a:ext cx="7467600" cy="6473952"/>
          </a:xfrm>
        </p:spPr>
        <p:txBody>
          <a:bodyPr>
            <a:normAutofit fontScale="92500" lnSpcReduction="10000"/>
          </a:bodyPr>
          <a:lstStyle/>
          <a:p>
            <a:r>
              <a:rPr lang="tr-TR" dirty="0" err="1" smtClean="0"/>
              <a:t>Steiner</a:t>
            </a:r>
            <a:r>
              <a:rPr lang="tr-TR" dirty="0" smtClean="0"/>
              <a:t> 12 duyu organından söz eder. Zamanla dumura uğramış gibi görünse de içten içe bu duyular bizi hayatta tutar, ancak beşe indirgenmiştir. Duyular, düşünen bilince uygun algı içerikleri sunar. Üç kategoriye ayırır:</a:t>
            </a:r>
          </a:p>
          <a:p>
            <a:r>
              <a:rPr lang="tr-TR" dirty="0" smtClean="0"/>
              <a:t>“yer-mekana göre &gt;&gt; deneyimin kaynağına göre duyular</a:t>
            </a:r>
          </a:p>
          <a:p>
            <a:r>
              <a:rPr lang="tr-TR" dirty="0" smtClean="0"/>
              <a:t>alt duyular &gt;&gt;  istenç, irade duyuları, bedenselliğin </a:t>
            </a:r>
            <a:r>
              <a:rPr lang="tr-TR" dirty="0" err="1" smtClean="0"/>
              <a:t>deneyimlendiği</a:t>
            </a:r>
            <a:r>
              <a:rPr lang="tr-TR" dirty="0" smtClean="0"/>
              <a:t> duyular</a:t>
            </a:r>
            <a:br>
              <a:rPr lang="tr-TR" dirty="0" smtClean="0"/>
            </a:br>
            <a:r>
              <a:rPr lang="tr-TR" dirty="0" smtClean="0"/>
              <a:t>orta duyular &gt;&gt; dış dünyanın duyumsandığı duyular</a:t>
            </a:r>
            <a:br>
              <a:rPr lang="tr-TR" dirty="0" smtClean="0"/>
            </a:br>
            <a:r>
              <a:rPr lang="tr-TR" dirty="0" smtClean="0"/>
              <a:t>üst duyular &gt;&gt;  zihinsel gerçeklerin ve içeriklerin </a:t>
            </a:r>
            <a:r>
              <a:rPr lang="tr-TR" dirty="0" err="1" smtClean="0"/>
              <a:t>deneyimlendiği</a:t>
            </a:r>
            <a:r>
              <a:rPr lang="tr-TR" dirty="0" smtClean="0"/>
              <a:t> duyular</a:t>
            </a:r>
          </a:p>
          <a:p>
            <a:r>
              <a:rPr lang="tr-TR" dirty="0" smtClean="0"/>
              <a:t>alt duyular &gt;&gt;  dokunma duyusu, yaşam duyusu, kendi hareketinin duyusu, denge duyusu</a:t>
            </a:r>
          </a:p>
          <a:p>
            <a:r>
              <a:rPr lang="tr-TR" dirty="0" smtClean="0"/>
              <a:t>orta duyular &gt;&gt;  koku alma, tat alma, görme, ısı algısı</a:t>
            </a:r>
          </a:p>
          <a:p>
            <a:r>
              <a:rPr lang="tr-TR" dirty="0" smtClean="0"/>
              <a:t>üst duyular &gt;&gt;  işitme, sözcük, düşünce algılama, ben duyusu</a:t>
            </a:r>
          </a:p>
          <a:p>
            <a:r>
              <a:rPr lang="tr-TR" dirty="0" smtClean="0"/>
              <a:t>- çocuk gelişiminde ilk yıllarda öncelikle alt duyular, ya da bedensel duyular gelişiyor. Bedensel gelişimin temeli atılıyor</a:t>
            </a:r>
          </a:p>
          <a:p>
            <a:pPr>
              <a:buNone/>
            </a:pPr>
            <a:endParaRPr lang="tr-TR" dirty="0"/>
          </a:p>
        </p:txBody>
      </p:sp>
    </p:spTree>
  </p:cSld>
  <p:clrMapOvr>
    <a:masterClrMapping/>
  </p:clrMapOvr>
  <p:transition>
    <p:cover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85720" y="357166"/>
            <a:ext cx="7858180" cy="5929330"/>
          </a:xfrm>
        </p:spPr>
        <p:txBody>
          <a:bodyPr/>
          <a:lstStyle/>
          <a:p>
            <a:pPr lvl="0"/>
            <a:r>
              <a:rPr lang="tr-TR" sz="2000" b="1" dirty="0" smtClean="0"/>
              <a:t>Çocukların </a:t>
            </a:r>
            <a:r>
              <a:rPr lang="tr-TR" sz="2000" b="1" dirty="0" smtClean="0"/>
              <a:t>birbiriyle rekabet etmektense birbirlerine saygı duyarak, yardımlaşarak toplumsal aidiyet duygusu edinmeleri teşvik edilir.</a:t>
            </a:r>
            <a:endParaRPr lang="tr-TR" sz="2000" dirty="0" smtClean="0"/>
          </a:p>
          <a:p>
            <a:endParaRPr lang="tr-TR" dirty="0" smtClean="0"/>
          </a:p>
          <a:p>
            <a:pPr>
              <a:buNone/>
            </a:pPr>
            <a:endParaRPr lang="tr-TR" dirty="0"/>
          </a:p>
        </p:txBody>
      </p:sp>
      <p:pic>
        <p:nvPicPr>
          <p:cNvPr id="4" name="3 Resim" descr="untitled"/>
          <p:cNvPicPr/>
          <p:nvPr/>
        </p:nvPicPr>
        <p:blipFill>
          <a:blip r:embed="rId2"/>
          <a:srcRect/>
          <a:stretch>
            <a:fillRect/>
          </a:stretch>
        </p:blipFill>
        <p:spPr bwMode="auto">
          <a:xfrm>
            <a:off x="857224" y="2000240"/>
            <a:ext cx="7215238" cy="4143404"/>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533424" y="214290"/>
            <a:ext cx="7467600" cy="6357982"/>
          </a:xfrm>
        </p:spPr>
        <p:txBody>
          <a:bodyPr/>
          <a:lstStyle/>
          <a:p>
            <a:pPr lvl="0"/>
            <a:r>
              <a:rPr lang="tr-TR" sz="2000" b="1" dirty="0" err="1" smtClean="0"/>
              <a:t>Steiner’a</a:t>
            </a:r>
            <a:r>
              <a:rPr lang="tr-TR" sz="2000" b="1" dirty="0" smtClean="0"/>
              <a:t> göre her çocuğun bir potansiyeli vardır ve bu potansiyel uygun koşullar sağlandığında ortaya çıkar. Bunun için acele ettirmeye gerek yoktur. </a:t>
            </a:r>
            <a:r>
              <a:rPr lang="tr-TR" sz="2000" b="1" dirty="0" err="1" smtClean="0"/>
              <a:t>Steiner</a:t>
            </a:r>
            <a:r>
              <a:rPr lang="tr-TR" sz="2000" b="1" dirty="0" smtClean="0"/>
              <a:t> bunu bahçıvanın bir çiçeğin açmasını beklemesine benzetir. Bir başka deyişle öğrenmenin tohumları eğer verimli topraklara ekilirse zengin bir hasat dönemi sürpriz olmayacaktır. </a:t>
            </a:r>
            <a:r>
              <a:rPr lang="tr-TR" sz="2000" b="1" dirty="0" err="1" smtClean="0"/>
              <a:t>Waldorf</a:t>
            </a:r>
            <a:r>
              <a:rPr lang="tr-TR" sz="2000" b="1" dirty="0" smtClean="0"/>
              <a:t> yaklaşımı çocuğun sağlam bir öğrenme sevgisi oluşturmasının gelecekte ihtiyacı olan akademik becerileri geliştirebilmesinin bir ön koşulu sayar.</a:t>
            </a:r>
            <a:endParaRPr lang="tr-TR" sz="2000" dirty="0" smtClean="0"/>
          </a:p>
          <a:p>
            <a:endParaRPr lang="tr-TR" dirty="0" smtClean="0"/>
          </a:p>
          <a:p>
            <a:endParaRPr lang="tr-TR" dirty="0"/>
          </a:p>
        </p:txBody>
      </p:sp>
      <p:pic>
        <p:nvPicPr>
          <p:cNvPr id="4" name="3 Resim"/>
          <p:cNvPicPr/>
          <p:nvPr/>
        </p:nvPicPr>
        <p:blipFill>
          <a:blip r:embed="rId2"/>
          <a:srcRect/>
          <a:stretch>
            <a:fillRect/>
          </a:stretch>
        </p:blipFill>
        <p:spPr bwMode="auto">
          <a:xfrm>
            <a:off x="714348" y="3357562"/>
            <a:ext cx="7643866" cy="321471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WALDORF YAKLAŞIMINDA SINIF </a:t>
            </a:r>
            <a:r>
              <a:rPr lang="tr-TR" b="1" dirty="0" smtClean="0"/>
              <a:t>ORTAMI</a:t>
            </a:r>
            <a:r>
              <a:rPr lang="tr-TR" dirty="0" smtClean="0"/>
              <a:t/>
            </a:r>
            <a:br>
              <a:rPr lang="tr-TR" dirty="0" smtClean="0"/>
            </a:br>
            <a:endParaRPr lang="tr-TR" dirty="0"/>
          </a:p>
        </p:txBody>
      </p:sp>
      <p:sp>
        <p:nvSpPr>
          <p:cNvPr id="3" name="2 İçerik Yer Tutucusu"/>
          <p:cNvSpPr>
            <a:spLocks noGrp="1"/>
          </p:cNvSpPr>
          <p:nvPr>
            <p:ph sz="quarter" idx="1"/>
          </p:nvPr>
        </p:nvSpPr>
        <p:spPr>
          <a:xfrm>
            <a:off x="500034" y="1142984"/>
            <a:ext cx="7467600" cy="4873752"/>
          </a:xfrm>
        </p:spPr>
        <p:txBody>
          <a:bodyPr>
            <a:normAutofit/>
          </a:bodyPr>
          <a:lstStyle/>
          <a:p>
            <a:pPr lvl="0"/>
            <a:r>
              <a:rPr lang="tr-TR" sz="2000" b="1" dirty="0" smtClean="0"/>
              <a:t>Sınıf ortamı çocukların duyularının estetik ve düzen içerisinde geliştirilmesine yardımcı olacak şekilde düzenlenir.</a:t>
            </a:r>
            <a:endParaRPr lang="tr-TR" sz="2000" dirty="0" smtClean="0"/>
          </a:p>
          <a:p>
            <a:pPr lvl="0"/>
            <a:r>
              <a:rPr lang="tr-TR" sz="2000" b="1" dirty="0" err="1" smtClean="0"/>
              <a:t>Steiner’a</a:t>
            </a:r>
            <a:r>
              <a:rPr lang="tr-TR" sz="2000" b="1" dirty="0" smtClean="0"/>
              <a:t> göre çocuklar çevrelerine karşı son derece duyarlıdır ve tüm duyu organlarını kullanarak çevreleri hakkında bilgi edinirler. </a:t>
            </a:r>
            <a:endParaRPr lang="tr-TR" sz="2000" dirty="0" smtClean="0"/>
          </a:p>
          <a:p>
            <a:pPr lvl="0"/>
            <a:r>
              <a:rPr lang="tr-TR" sz="2000" b="1" dirty="0" smtClean="0"/>
              <a:t>Bu nedenle sınıftaki duvarların, mobilyaların ve malzemelerin renkleri oldukça önemlidir. </a:t>
            </a:r>
            <a:endParaRPr lang="tr-TR" sz="2000" b="1" dirty="0" smtClean="0"/>
          </a:p>
          <a:p>
            <a:pPr lvl="0"/>
            <a:endParaRPr lang="tr-TR" sz="2000" b="1" dirty="0" smtClean="0"/>
          </a:p>
          <a:p>
            <a:pPr lvl="0"/>
            <a:endParaRPr lang="tr-TR" sz="2000" dirty="0"/>
          </a:p>
        </p:txBody>
      </p:sp>
      <p:pic>
        <p:nvPicPr>
          <p:cNvPr id="4" name="3 Resim"/>
          <p:cNvPicPr/>
          <p:nvPr/>
        </p:nvPicPr>
        <p:blipFill>
          <a:blip r:embed="rId2"/>
          <a:srcRect/>
          <a:stretch>
            <a:fillRect/>
          </a:stretch>
        </p:blipFill>
        <p:spPr bwMode="auto">
          <a:xfrm>
            <a:off x="857224" y="3871938"/>
            <a:ext cx="6786610" cy="2700334"/>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604862" y="214290"/>
            <a:ext cx="7467600" cy="4873752"/>
          </a:xfrm>
        </p:spPr>
        <p:txBody>
          <a:bodyPr>
            <a:normAutofit/>
          </a:bodyPr>
          <a:lstStyle/>
          <a:p>
            <a:pPr lvl="0"/>
            <a:r>
              <a:rPr lang="tr-TR" sz="2000" b="1" dirty="0" err="1" smtClean="0"/>
              <a:t>Waldorf</a:t>
            </a:r>
            <a:r>
              <a:rPr lang="tr-TR" sz="2000" b="1" dirty="0" smtClean="0"/>
              <a:t> anasınıfları ev ortamının bir uzantısı gibi görülür. </a:t>
            </a:r>
            <a:endParaRPr lang="tr-TR" sz="2000" dirty="0" smtClean="0"/>
          </a:p>
          <a:p>
            <a:pPr lvl="0"/>
            <a:r>
              <a:rPr lang="tr-TR" sz="2000" b="1" dirty="0" err="1" smtClean="0"/>
              <a:t>Steiner’in</a:t>
            </a:r>
            <a:r>
              <a:rPr lang="tr-TR" sz="2000" b="1" dirty="0" smtClean="0"/>
              <a:t> teorisine dayanarak, yedi yaşından önce akademik öğretim çocuklar </a:t>
            </a:r>
            <a:r>
              <a:rPr lang="tr-TR" sz="2000" b="1" dirty="0" smtClean="0"/>
              <a:t>için </a:t>
            </a:r>
            <a:r>
              <a:rPr lang="tr-TR" sz="2000" b="1" dirty="0" smtClean="0"/>
              <a:t>uygun değildir. </a:t>
            </a:r>
            <a:endParaRPr lang="tr-TR" sz="2000" b="1" dirty="0" smtClean="0"/>
          </a:p>
          <a:p>
            <a:pPr lvl="0"/>
            <a:endParaRPr lang="tr-TR" sz="2000" b="1" dirty="0" smtClean="0"/>
          </a:p>
          <a:p>
            <a:pPr lvl="0"/>
            <a:endParaRPr lang="tr-TR" sz="2000" dirty="0"/>
          </a:p>
        </p:txBody>
      </p:sp>
      <p:pic>
        <p:nvPicPr>
          <p:cNvPr id="4" name="3 Resim" descr="httpwww_resimvadisi_com"/>
          <p:cNvPicPr/>
          <p:nvPr/>
        </p:nvPicPr>
        <p:blipFill>
          <a:blip r:embed="rId2"/>
          <a:srcRect/>
          <a:stretch>
            <a:fillRect/>
          </a:stretch>
        </p:blipFill>
        <p:spPr bwMode="auto">
          <a:xfrm>
            <a:off x="571472" y="2005356"/>
            <a:ext cx="7215238" cy="4566916"/>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42852"/>
            <a:ext cx="7829576" cy="4929222"/>
          </a:xfrm>
        </p:spPr>
        <p:txBody>
          <a:bodyPr>
            <a:normAutofit/>
          </a:bodyPr>
          <a:lstStyle/>
          <a:p>
            <a:pPr lvl="0"/>
            <a:r>
              <a:rPr lang="tr-TR" sz="2000" b="1" dirty="0" smtClean="0"/>
              <a:t>Sınıftaki oyuncaklar çok farklı amaçlar için kullanılabilecek nitelikte olduğundan çocukların hayali oyunlarını teşvik edici özelliktedir.</a:t>
            </a:r>
            <a:endParaRPr lang="tr-TR" sz="2000" dirty="0" smtClean="0"/>
          </a:p>
          <a:p>
            <a:pPr lvl="0"/>
            <a:r>
              <a:rPr lang="tr-TR" sz="2000" b="1" dirty="0" smtClean="0"/>
              <a:t>Çocuklar oyunları sayesinde farklı roller üstlenir, sosyal ilişkiler kurar ve öğrendiklerini uygulama fırsatı bulurlar.</a:t>
            </a:r>
            <a:endParaRPr lang="tr-TR" sz="2000" dirty="0" smtClean="0"/>
          </a:p>
          <a:p>
            <a:endParaRPr lang="tr-TR" sz="2000" dirty="0" smtClean="0"/>
          </a:p>
          <a:p>
            <a:endParaRPr lang="tr-TR" sz="2000" dirty="0"/>
          </a:p>
        </p:txBody>
      </p:sp>
      <p:pic>
        <p:nvPicPr>
          <p:cNvPr id="4" name="3 Resim"/>
          <p:cNvPicPr/>
          <p:nvPr/>
        </p:nvPicPr>
        <p:blipFill>
          <a:blip r:embed="rId2"/>
          <a:srcRect/>
          <a:stretch>
            <a:fillRect/>
          </a:stretch>
        </p:blipFill>
        <p:spPr bwMode="auto">
          <a:xfrm>
            <a:off x="617152" y="2104557"/>
            <a:ext cx="7383872" cy="4324839"/>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676300" y="126884"/>
            <a:ext cx="7467600" cy="4873752"/>
          </a:xfrm>
        </p:spPr>
        <p:txBody>
          <a:bodyPr>
            <a:noAutofit/>
          </a:bodyPr>
          <a:lstStyle/>
          <a:p>
            <a:pPr lvl="0"/>
            <a:r>
              <a:rPr lang="tr-TR" sz="2000" b="1" dirty="0" smtClean="0"/>
              <a:t>Sınıfta doğayı tanıma ve doğayla birlik olma amacıyla doğal malzemelere yer verilir (sukabağı, kozalak, dallar, çakıl taşları vb.).</a:t>
            </a:r>
            <a:endParaRPr lang="tr-TR" sz="2000" dirty="0" smtClean="0"/>
          </a:p>
          <a:p>
            <a:pPr lvl="0"/>
            <a:r>
              <a:rPr lang="tr-TR" sz="2000" b="1" dirty="0" smtClean="0"/>
              <a:t>Çocukların taklit yeteneklerini geliştirmek ve de sorumluluk almalarına yardımcı olmak amacıyla sınıf içinde bazı görevler almaları sağlanır; örneğin tamir yapma, atıştırmalık hazırlama, masaları temizleme, çiçeklerin bakımını üstlenme gibi. Bu görevleri yerine getirirken çocuklar öğretmen tarafından asla zorlanmaz, kendi seçimleri doğrultusunda sınıf içinde işbölümüne katılmalarına fırsat verilir.</a:t>
            </a:r>
            <a:endParaRPr lang="tr-TR" sz="2000" dirty="0" smtClean="0"/>
          </a:p>
          <a:p>
            <a:pPr lvl="0"/>
            <a:r>
              <a:rPr lang="tr-TR" sz="2000" b="1" dirty="0" smtClean="0"/>
              <a:t>Zengin uyaranlarla dolu bir sınıf ortamı çocukların öğrenmelerini destekler. </a:t>
            </a:r>
            <a:endParaRPr lang="tr-TR" sz="2000" dirty="0" smtClean="0"/>
          </a:p>
          <a:p>
            <a:pPr lvl="0"/>
            <a:r>
              <a:rPr lang="tr-TR" sz="2000" b="1" dirty="0" smtClean="0"/>
              <a:t>Örneğin, öğretmen hikayeler, şiirler, şarkılar aracılığıyla çocukların dil gelişimlerinin desteklenmesine yardımcı olur. </a:t>
            </a:r>
            <a:endParaRPr lang="tr-TR" sz="2000" dirty="0" smtClean="0"/>
          </a:p>
          <a:p>
            <a:pPr lvl="0"/>
            <a:r>
              <a:rPr lang="tr-TR" sz="2000" b="1" dirty="0" smtClean="0"/>
              <a:t>Hayali oyunlar aracılığıyla çocukların matematik becerileri geliştirilir. </a:t>
            </a:r>
            <a:endParaRPr lang="tr-TR" sz="2000" dirty="0" smtClean="0"/>
          </a:p>
          <a:p>
            <a:endParaRPr lang="tr-TR" sz="2000" dirty="0"/>
          </a:p>
        </p:txBody>
      </p:sp>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57</TotalTime>
  <Words>1678</Words>
  <Application>Microsoft Office PowerPoint</Application>
  <PresentationFormat>Ekran Gösterisi (4:3)</PresentationFormat>
  <Paragraphs>106</Paragraphs>
  <Slides>32</Slides>
  <Notes>3</Notes>
  <HiddenSlides>0</HiddenSlides>
  <MMClips>0</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Cumba</vt:lpstr>
      <vt:lpstr>     WALDORF YAKLAŞIMI </vt:lpstr>
      <vt:lpstr>Slayt 2</vt:lpstr>
      <vt:lpstr>Slayt 3</vt:lpstr>
      <vt:lpstr>Slayt 4</vt:lpstr>
      <vt:lpstr>Slayt 5</vt:lpstr>
      <vt:lpstr>WALDORF YAKLAŞIMINDA SINIF ORTAMI </vt:lpstr>
      <vt:lpstr>Slayt 7</vt:lpstr>
      <vt:lpstr>Slayt 8</vt:lpstr>
      <vt:lpstr>Slayt 9</vt:lpstr>
      <vt:lpstr>Slayt 10</vt:lpstr>
      <vt:lpstr>Slayt 11</vt:lpstr>
      <vt:lpstr>WALDORF YAKLAŞIMINDA AİLE KATILIMI</vt:lpstr>
      <vt:lpstr>Slayt 13</vt:lpstr>
      <vt:lpstr>Slayt 14</vt:lpstr>
      <vt:lpstr>WALDORF YAKLAŞIMINDA ÖĞRETMENİN ROLÜ </vt:lpstr>
      <vt:lpstr>Slayt 16</vt:lpstr>
      <vt:lpstr>WALDORF YAKLAŞIMINDA EĞİTİM </vt:lpstr>
      <vt:lpstr>Slayt 18</vt:lpstr>
      <vt:lpstr>Slayt 19</vt:lpstr>
      <vt:lpstr>Slayt 20</vt:lpstr>
      <vt:lpstr>Slayt 21</vt:lpstr>
      <vt:lpstr>Eğitmenin temel alacağı ilkeler şunlar olabilir:</vt:lpstr>
      <vt:lpstr>Slayt 23</vt:lpstr>
      <vt:lpstr>Mekansal ve maddi çevre </vt:lpstr>
      <vt:lpstr>Slayt 25</vt:lpstr>
      <vt:lpstr>Pratik uygulamalar </vt:lpstr>
      <vt:lpstr>Slayt 27</vt:lpstr>
      <vt:lpstr>Tiyatro </vt:lpstr>
      <vt:lpstr>Slayt 29</vt:lpstr>
      <vt:lpstr>Medya eğitimi </vt:lpstr>
      <vt:lpstr>Slayt 31</vt:lpstr>
      <vt:lpstr>Slayt 32</vt:lpstr>
    </vt:vector>
  </TitlesOfParts>
  <Company>?irket 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WALDORF YAKLAŞIMI </dc:title>
  <dc:creator>PERFECT XP SP3</dc:creator>
  <cp:lastModifiedBy>PERFECT XP SP3</cp:lastModifiedBy>
  <cp:revision>7</cp:revision>
  <dcterms:created xsi:type="dcterms:W3CDTF">2012-12-12T18:34:57Z</dcterms:created>
  <dcterms:modified xsi:type="dcterms:W3CDTF">2012-12-12T19:32:02Z</dcterms:modified>
</cp:coreProperties>
</file>