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5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CCB6E0-A57C-4C4C-AF40-11254BDD37B0}" type="datetimeFigureOut">
              <a:rPr lang="tr-TR" smtClean="0"/>
              <a:pPr/>
              <a:t>05.01.2010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EC6584-43E2-42C3-9B2A-9727C2F04F48}"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10</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11</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12</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13</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14</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15</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16</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17</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18</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19</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20</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21</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22</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23</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24</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25</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26</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27</a:t>
            </a:fld>
            <a:endParaRPr lang="tr-T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28</a:t>
            </a:fld>
            <a:endParaRPr lang="tr-T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29</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5</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6</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7</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8</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EC6584-43E2-42C3-9B2A-9727C2F04F48}" type="slidenum">
              <a:rPr lang="tr-TR" smtClean="0"/>
              <a:pPr/>
              <a:t>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49DE200B-38DB-472E-AE0B-30B961C22D2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9DE200B-38DB-472E-AE0B-30B961C22D2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9DE200B-38DB-472E-AE0B-30B961C22D2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9DE200B-38DB-472E-AE0B-30B961C22D2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9DE200B-38DB-472E-AE0B-30B961C22D2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49DE200B-38DB-472E-AE0B-30B961C22D2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49DE200B-38DB-472E-AE0B-30B961C22D20}"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49DE200B-38DB-472E-AE0B-30B961C22D2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49DE200B-38DB-472E-AE0B-30B961C22D2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49DE200B-38DB-472E-AE0B-30B961C22D2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B603851-095D-46F6-A383-8BA5BB649870}" type="datetimeFigureOut">
              <a:rPr lang="tr-TR" smtClean="0"/>
              <a:pPr/>
              <a:t>05.01.2010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49DE200B-38DB-472E-AE0B-30B961C22D20}"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B603851-095D-46F6-A383-8BA5BB649870}" type="datetimeFigureOut">
              <a:rPr lang="tr-TR" smtClean="0"/>
              <a:pPr/>
              <a:t>05.01.2010</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9DE200B-38DB-472E-AE0B-30B961C22D20}"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mailto:mehmetnurikaynar@gmail.com"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pPr algn="ctr"/>
            <a:r>
              <a:rPr lang="tr-TR" sz="4000" dirty="0" smtClean="0"/>
              <a:t>HAYAT BOYU ÖĞRENME PROGRAMI</a:t>
            </a:r>
            <a:br>
              <a:rPr lang="tr-TR" sz="4000" dirty="0" smtClean="0"/>
            </a:br>
            <a:r>
              <a:rPr lang="tr-TR" sz="4000" dirty="0" smtClean="0"/>
              <a:t>2007-2010</a:t>
            </a:r>
            <a:br>
              <a:rPr lang="tr-TR" sz="4000" dirty="0" smtClean="0"/>
            </a:br>
            <a:r>
              <a:rPr lang="tr-TR" sz="4000" dirty="0" smtClean="0"/>
              <a:t>LEONARDO DA VİNCİ PROGRAMI</a:t>
            </a:r>
            <a:endParaRPr lang="tr-TR" sz="4000" dirty="0"/>
          </a:p>
        </p:txBody>
      </p:sp>
      <p:sp>
        <p:nvSpPr>
          <p:cNvPr id="3" name="2 Alt Başlık"/>
          <p:cNvSpPr>
            <a:spLocks noGrp="1"/>
          </p:cNvSpPr>
          <p:nvPr>
            <p:ph type="subTitle" idx="1"/>
          </p:nvPr>
        </p:nvSpPr>
        <p:spPr/>
        <p:txBody>
          <a:bodyPr/>
          <a:lstStyle/>
          <a:p>
            <a:pPr algn="ctr"/>
            <a:endParaRPr lang="tr-TR" dirty="0" smtClean="0"/>
          </a:p>
          <a:p>
            <a:pPr algn="ctr"/>
            <a:r>
              <a:rPr lang="tr-TR" dirty="0" smtClean="0"/>
              <a:t>HAREKETLİLİK PROJELERİ</a:t>
            </a:r>
          </a:p>
          <a:p>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285860"/>
            <a:ext cx="7851648" cy="2000264"/>
          </a:xfrm>
        </p:spPr>
        <p:txBody>
          <a:bodyPr>
            <a:normAutofit fontScale="90000"/>
          </a:bodyPr>
          <a:lstStyle/>
          <a:p>
            <a:pPr algn="ctr"/>
            <a:r>
              <a:rPr lang="tr-TR" sz="4000" dirty="0" smtClean="0"/>
              <a:t/>
            </a:r>
            <a:br>
              <a:rPr lang="tr-TR" sz="4000" dirty="0" smtClean="0"/>
            </a:br>
            <a:r>
              <a:rPr lang="tr-TR" sz="4000" dirty="0" smtClean="0"/>
              <a:t>LEONARDO DA VİNCİ</a:t>
            </a:r>
            <a:br>
              <a:rPr lang="tr-TR" sz="4000" dirty="0" smtClean="0"/>
            </a:br>
            <a:r>
              <a:rPr lang="tr-TR" sz="3200" dirty="0" smtClean="0"/>
              <a:t>HAREKETLİLİK PROJELERİ FAALİYET TÜRLERİ</a:t>
            </a:r>
            <a:r>
              <a:rPr lang="tr-TR" sz="3600" dirty="0" smtClean="0"/>
              <a:t/>
            </a:r>
            <a:br>
              <a:rPr lang="tr-TR" sz="36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33400" y="2214554"/>
            <a:ext cx="7854696" cy="4643446"/>
          </a:xfrm>
        </p:spPr>
        <p:txBody>
          <a:bodyPr>
            <a:normAutofit/>
          </a:bodyPr>
          <a:lstStyle/>
          <a:p>
            <a:pPr algn="just">
              <a:lnSpc>
                <a:spcPct val="150000"/>
              </a:lnSpc>
            </a:pPr>
            <a:r>
              <a:rPr lang="tr-TR" sz="2000" dirty="0" smtClean="0"/>
              <a:t>Hareketlilik projeleri, “mesleki eğitim almakta olan veya mesleki eğitimden sorumlu olan kişilerin ülkeler arası hareketliliğine destek” sağlamaktadır. Bu çerçevede hareketlilik faaliyeti:</a:t>
            </a:r>
          </a:p>
          <a:p>
            <a:pPr algn="just">
              <a:lnSpc>
                <a:spcPct val="150000"/>
              </a:lnSpc>
            </a:pPr>
            <a:endParaRPr lang="tr-TR" sz="2000" dirty="0" smtClean="0"/>
          </a:p>
          <a:p>
            <a:pPr marL="457200" indent="-457200" algn="just">
              <a:lnSpc>
                <a:spcPct val="150000"/>
              </a:lnSpc>
              <a:buFont typeface="Wingdings" pitchFamily="2" charset="2"/>
              <a:buChar char="Ø"/>
            </a:pPr>
            <a:r>
              <a:rPr lang="tr-TR" sz="2000" dirty="0" smtClean="0"/>
              <a:t>Katılımcıların mesleki eğitim amaçlı olarak farklı ülkelere </a:t>
            </a:r>
            <a:r>
              <a:rPr lang="tr-TR" sz="2000" b="1" dirty="0" smtClean="0"/>
              <a:t>gönderilmesi ve farklı </a:t>
            </a:r>
            <a:r>
              <a:rPr lang="tr-TR" sz="2000" dirty="0" smtClean="0"/>
              <a:t>ülkelerde </a:t>
            </a:r>
            <a:r>
              <a:rPr lang="tr-TR" sz="2000" b="1" dirty="0" smtClean="0"/>
              <a:t>misafir edilmesi faaliyetlerinin organizasyonuna dayanmaktadır;</a:t>
            </a:r>
            <a:endParaRPr lang="tr-TR" sz="20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285860"/>
            <a:ext cx="7851648" cy="2000264"/>
          </a:xfrm>
        </p:spPr>
        <p:txBody>
          <a:bodyPr>
            <a:normAutofit fontScale="90000"/>
          </a:bodyPr>
          <a:lstStyle/>
          <a:p>
            <a:pPr algn="ctr"/>
            <a:r>
              <a:rPr lang="tr-TR" sz="4000" dirty="0" smtClean="0"/>
              <a:t/>
            </a:r>
            <a:br>
              <a:rPr lang="tr-TR" sz="4000" dirty="0" smtClean="0"/>
            </a:br>
            <a:r>
              <a:rPr lang="tr-TR" sz="4000" dirty="0" smtClean="0"/>
              <a:t>LEONARDO DA VİNCİ</a:t>
            </a:r>
            <a:br>
              <a:rPr lang="tr-TR" sz="4000" dirty="0" smtClean="0"/>
            </a:br>
            <a:r>
              <a:rPr lang="tr-TR" sz="3200" dirty="0" smtClean="0"/>
              <a:t>HAREKETLİLİK PROJELERİ FAALİYET TÜRLERİ</a:t>
            </a:r>
            <a:r>
              <a:rPr lang="tr-TR" sz="3600" dirty="0" smtClean="0"/>
              <a:t/>
            </a:r>
            <a:br>
              <a:rPr lang="tr-TR" sz="36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71472" y="2214554"/>
            <a:ext cx="7854696" cy="4643446"/>
          </a:xfrm>
        </p:spPr>
        <p:txBody>
          <a:bodyPr>
            <a:normAutofit/>
          </a:bodyPr>
          <a:lstStyle/>
          <a:p>
            <a:pPr marL="457200" indent="-457200" algn="just">
              <a:lnSpc>
                <a:spcPct val="150000"/>
              </a:lnSpc>
              <a:buFont typeface="Wingdings" pitchFamily="2" charset="2"/>
              <a:buChar char="Ø"/>
            </a:pPr>
            <a:r>
              <a:rPr lang="tr-TR" sz="2000" dirty="0" smtClean="0"/>
              <a:t>Bu faaliyet alanının yönetimi, katılımcı ülkeler düzeyinde </a:t>
            </a:r>
            <a:r>
              <a:rPr lang="tr-TR" sz="2000" b="1" dirty="0" smtClean="0"/>
              <a:t>merkezi olmayan bir yapıdadır. Buna göre projeler hakkında bilgilendirme, başvuruların alınması, </a:t>
            </a:r>
            <a:r>
              <a:rPr lang="tr-TR" sz="2000" dirty="0" smtClean="0"/>
              <a:t>değerlendirilmesi, hibe kararının alınması her ülkede kurulu ulusal ajanslar tarafından yapılmaktadır. Türkiye’de </a:t>
            </a:r>
            <a:r>
              <a:rPr lang="tr-TR" sz="2000" dirty="0" smtClean="0">
                <a:solidFill>
                  <a:srgbClr val="FF0000"/>
                </a:solidFill>
              </a:rPr>
              <a:t>Ulusal Ajans </a:t>
            </a:r>
            <a:r>
              <a:rPr lang="tr-TR" sz="2000" dirty="0" smtClean="0"/>
              <a:t>görevini Avrupa Birliği Eğitim ve Gençlik Programları Merkezi Başkanlığı (ABEGPM) yürütmektedir.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285860"/>
            <a:ext cx="7851648" cy="2000264"/>
          </a:xfrm>
        </p:spPr>
        <p:txBody>
          <a:bodyPr>
            <a:normAutofit fontScale="90000"/>
          </a:bodyPr>
          <a:lstStyle/>
          <a:p>
            <a:pPr algn="ctr"/>
            <a:r>
              <a:rPr lang="tr-TR" sz="4000" dirty="0" smtClean="0"/>
              <a:t/>
            </a:r>
            <a:br>
              <a:rPr lang="tr-TR" sz="4000" dirty="0" smtClean="0"/>
            </a:br>
            <a:r>
              <a:rPr lang="tr-TR" sz="4000" dirty="0" smtClean="0"/>
              <a:t>LEONARDO DA VİNCİ</a:t>
            </a:r>
            <a:br>
              <a:rPr lang="tr-TR" sz="4000" dirty="0" smtClean="0"/>
            </a:br>
            <a:r>
              <a:rPr lang="tr-TR" sz="3200" dirty="0" smtClean="0"/>
              <a:t>HAREKETLİLİK PROJELERİ FAALİYET TÜRLERİ</a:t>
            </a:r>
            <a:r>
              <a:rPr lang="tr-TR" sz="3600" dirty="0" smtClean="0"/>
              <a:t/>
            </a:r>
            <a:br>
              <a:rPr lang="tr-TR" sz="36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71472" y="2214554"/>
            <a:ext cx="7854696" cy="4643446"/>
          </a:xfrm>
        </p:spPr>
        <p:txBody>
          <a:bodyPr>
            <a:normAutofit/>
          </a:bodyPr>
          <a:lstStyle/>
          <a:p>
            <a:pPr algn="just"/>
            <a:endParaRPr lang="tr-TR" sz="2000" dirty="0" smtClean="0"/>
          </a:p>
          <a:p>
            <a:pPr algn="just"/>
            <a:endParaRPr lang="tr-TR" sz="2000" dirty="0" smtClean="0"/>
          </a:p>
          <a:p>
            <a:pPr algn="just">
              <a:lnSpc>
                <a:spcPct val="150000"/>
              </a:lnSpc>
            </a:pPr>
            <a:r>
              <a:rPr lang="tr-TR" sz="2000" dirty="0" smtClean="0"/>
              <a:t>Hareketlilik projeleri, proje içerisinde yer alarak yurtdışında mesleki eğitim faaliyetinde bulunacak katılımcının profiline göre IVT, PLM ve VETPRO olmak üzere gruplara ayrılmaktadır: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500174"/>
            <a:ext cx="7851648" cy="178595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LEONARDO DA VİNCİ</a:t>
            </a:r>
            <a:br>
              <a:rPr lang="tr-TR" sz="4000" dirty="0" smtClean="0"/>
            </a:br>
            <a:r>
              <a:rPr lang="tr-TR" sz="3200" dirty="0" smtClean="0"/>
              <a:t>HAREKETLİLİK PROJELERİ FAALİYET TÜRLERİ</a:t>
            </a:r>
            <a:br>
              <a:rPr lang="tr-TR" sz="3200" dirty="0" smtClean="0"/>
            </a:br>
            <a:r>
              <a:rPr lang="tr-TR" sz="3200" dirty="0" smtClean="0"/>
              <a:t/>
            </a:r>
            <a:br>
              <a:rPr lang="tr-TR" sz="3200" dirty="0" smtClean="0"/>
            </a:br>
            <a:r>
              <a:rPr lang="tr-TR" sz="3200" dirty="0" smtClean="0"/>
              <a:t>1. </a:t>
            </a:r>
            <a:r>
              <a:rPr lang="nn-NO" sz="3200" dirty="0" smtClean="0"/>
              <a:t>Temel Mesleki Eğitim Almakta Olanlar (IVT)</a:t>
            </a:r>
            <a:r>
              <a:rPr lang="tr-TR" sz="3600" dirty="0" smtClean="0"/>
              <a:t/>
            </a:r>
            <a:br>
              <a:rPr lang="tr-TR" sz="36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71472" y="2214554"/>
            <a:ext cx="7854696" cy="4643446"/>
          </a:xfrm>
        </p:spPr>
        <p:txBody>
          <a:bodyPr>
            <a:normAutofit/>
          </a:bodyPr>
          <a:lstStyle/>
          <a:p>
            <a:pPr algn="just">
              <a:buFont typeface="Wingdings" pitchFamily="2" charset="2"/>
              <a:buChar char="Ø"/>
            </a:pPr>
            <a:endParaRPr lang="tr-TR" sz="2000" dirty="0" smtClean="0"/>
          </a:p>
          <a:p>
            <a:pPr algn="just">
              <a:buFont typeface="Wingdings" pitchFamily="2" charset="2"/>
              <a:buChar char="Ø"/>
            </a:pPr>
            <a:endParaRPr lang="tr-TR" sz="2000" dirty="0" smtClean="0"/>
          </a:p>
          <a:p>
            <a:pPr algn="just">
              <a:lnSpc>
                <a:spcPct val="150000"/>
              </a:lnSpc>
              <a:buFont typeface="Wingdings" pitchFamily="2" charset="2"/>
              <a:buChar char="Ø"/>
            </a:pPr>
            <a:r>
              <a:rPr lang="tr-TR" sz="2000" b="1" dirty="0" smtClean="0">
                <a:solidFill>
                  <a:schemeClr val="accent3">
                    <a:lumMod val="75000"/>
                  </a:schemeClr>
                </a:solidFill>
              </a:rPr>
              <a:t>Katılımcı Türü: </a:t>
            </a:r>
            <a:r>
              <a:rPr lang="tr-TR" sz="2000" dirty="0" smtClean="0"/>
              <a:t>Temel mesleki eğitim almakta olan meslek lisesi öğrencileri, mesleki eğitim merkezindeki kursiyerler, çırak ve kalfalar vb.</a:t>
            </a:r>
          </a:p>
          <a:p>
            <a:pPr algn="just">
              <a:lnSpc>
                <a:spcPct val="150000"/>
              </a:lnSpc>
              <a:buFont typeface="Wingdings" pitchFamily="2" charset="2"/>
              <a:buChar char="Ø"/>
            </a:pPr>
            <a:r>
              <a:rPr lang="tr-TR" sz="2000" b="1" dirty="0" smtClean="0">
                <a:solidFill>
                  <a:schemeClr val="accent3">
                    <a:lumMod val="75000"/>
                  </a:schemeClr>
                </a:solidFill>
              </a:rPr>
              <a:t>Ev sahibi Kuruluşlar: </a:t>
            </a:r>
            <a:r>
              <a:rPr lang="tr-TR" sz="2000" dirty="0" smtClean="0"/>
              <a:t>Mesleki eğitim kuruluşları ve işletmeler.</a:t>
            </a:r>
          </a:p>
          <a:p>
            <a:pPr algn="just">
              <a:lnSpc>
                <a:spcPct val="150000"/>
              </a:lnSpc>
              <a:buFont typeface="Wingdings" pitchFamily="2" charset="2"/>
              <a:buChar char="Ø"/>
            </a:pPr>
            <a:endParaRPr lang="tr-TR" sz="2000" dirty="0" smtClean="0"/>
          </a:p>
          <a:p>
            <a:pPr algn="just">
              <a:lnSpc>
                <a:spcPct val="150000"/>
              </a:lnSpc>
              <a:buFont typeface="Wingdings" pitchFamily="2" charset="2"/>
              <a:buChar char="Ø"/>
            </a:pPr>
            <a:r>
              <a:rPr lang="tr-TR" sz="2000" b="1" dirty="0" smtClean="0">
                <a:solidFill>
                  <a:schemeClr val="accent3">
                    <a:lumMod val="75000"/>
                  </a:schemeClr>
                </a:solidFill>
              </a:rPr>
              <a:t>Yurtdışında Kalış Süresi</a:t>
            </a:r>
            <a:r>
              <a:rPr lang="tr-TR" sz="2000" dirty="0" smtClean="0"/>
              <a:t>: 2 hafta – 39 hafta arası</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500174"/>
            <a:ext cx="7851648" cy="178595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LEONARDO DA VİNCİ</a:t>
            </a:r>
            <a:br>
              <a:rPr lang="tr-TR" sz="4000" dirty="0" smtClean="0"/>
            </a:br>
            <a:r>
              <a:rPr lang="tr-TR" sz="3200" dirty="0" smtClean="0"/>
              <a:t>HAREKETLİLİK PROJELERİ FAALİYET TÜRLERİ</a:t>
            </a:r>
            <a:br>
              <a:rPr lang="tr-TR" sz="3200" dirty="0" smtClean="0"/>
            </a:br>
            <a:r>
              <a:rPr lang="tr-TR" sz="3200" dirty="0" smtClean="0"/>
              <a:t/>
            </a:r>
            <a:br>
              <a:rPr lang="tr-TR" sz="3200" dirty="0" smtClean="0"/>
            </a:br>
            <a:r>
              <a:rPr lang="tr-TR" sz="3200" dirty="0" smtClean="0"/>
              <a:t>2. </a:t>
            </a:r>
            <a:r>
              <a:rPr lang="tr-TR" sz="2800" dirty="0" smtClean="0"/>
              <a:t>İş Piyasasındaki Kişiler (PLM)</a:t>
            </a:r>
            <a:r>
              <a:rPr lang="tr-TR" sz="3600" dirty="0" smtClean="0"/>
              <a:t/>
            </a:r>
            <a:br>
              <a:rPr lang="tr-TR" sz="36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71472" y="2214554"/>
            <a:ext cx="7854696" cy="4643446"/>
          </a:xfrm>
        </p:spPr>
        <p:txBody>
          <a:bodyPr>
            <a:normAutofit/>
          </a:bodyPr>
          <a:lstStyle/>
          <a:p>
            <a:pPr algn="just">
              <a:buFont typeface="Wingdings" pitchFamily="2" charset="2"/>
              <a:buChar char="Ø"/>
            </a:pPr>
            <a:endParaRPr lang="tr-TR" sz="2000" dirty="0" smtClean="0"/>
          </a:p>
          <a:p>
            <a:pPr algn="just">
              <a:buFont typeface="Wingdings" pitchFamily="2" charset="2"/>
              <a:buChar char="Ø"/>
            </a:pPr>
            <a:endParaRPr lang="tr-TR" sz="2000" dirty="0" smtClean="0"/>
          </a:p>
          <a:p>
            <a:pPr algn="just">
              <a:lnSpc>
                <a:spcPct val="150000"/>
              </a:lnSpc>
              <a:buFont typeface="Wingdings" pitchFamily="2" charset="2"/>
              <a:buChar char="Ø"/>
            </a:pPr>
            <a:r>
              <a:rPr lang="tr-TR" sz="2000" b="1" dirty="0" smtClean="0">
                <a:solidFill>
                  <a:schemeClr val="accent3">
                    <a:lumMod val="75000"/>
                  </a:schemeClr>
                </a:solidFill>
              </a:rPr>
              <a:t>Katılımcı Türü: </a:t>
            </a:r>
            <a:r>
              <a:rPr lang="tr-TR" sz="2000" dirty="0" smtClean="0"/>
              <a:t>Liseden ya da üniversiteden henüz yeni mezun olan,iş arayan, henüz işe başlayan ya da yeni işe başlamış olup da mesleki deneyimini artırmak isteyenler vb.</a:t>
            </a:r>
          </a:p>
          <a:p>
            <a:pPr algn="just">
              <a:lnSpc>
                <a:spcPct val="150000"/>
              </a:lnSpc>
              <a:buFont typeface="Wingdings" pitchFamily="2" charset="2"/>
              <a:buChar char="Ø"/>
            </a:pPr>
            <a:r>
              <a:rPr lang="tr-TR" sz="2000" b="1" dirty="0" smtClean="0">
                <a:solidFill>
                  <a:schemeClr val="accent3">
                    <a:lumMod val="75000"/>
                  </a:schemeClr>
                </a:solidFill>
              </a:rPr>
              <a:t>Ev sahibi Kuruluşlar: </a:t>
            </a:r>
            <a:r>
              <a:rPr lang="tr-TR" sz="2000" dirty="0" smtClean="0"/>
              <a:t>Mesleki eğitim kuruluşları ve işletmeler.</a:t>
            </a:r>
          </a:p>
          <a:p>
            <a:pPr algn="just">
              <a:lnSpc>
                <a:spcPct val="150000"/>
              </a:lnSpc>
            </a:pPr>
            <a:endParaRPr lang="tr-TR" sz="2000" dirty="0" smtClean="0"/>
          </a:p>
          <a:p>
            <a:pPr algn="just">
              <a:lnSpc>
                <a:spcPct val="150000"/>
              </a:lnSpc>
              <a:buFont typeface="Wingdings" pitchFamily="2" charset="2"/>
              <a:buChar char="Ø"/>
            </a:pPr>
            <a:r>
              <a:rPr lang="tr-TR" sz="2000" b="1" dirty="0" smtClean="0">
                <a:solidFill>
                  <a:schemeClr val="accent3">
                    <a:lumMod val="75000"/>
                  </a:schemeClr>
                </a:solidFill>
              </a:rPr>
              <a:t>Yurtdışında Kalış Süresi</a:t>
            </a:r>
            <a:r>
              <a:rPr lang="tr-TR" sz="2000" dirty="0" smtClean="0"/>
              <a:t>: 2 hafta – 26 hafta arası</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500174"/>
            <a:ext cx="7851648" cy="178595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LEONARDO DA VİNCİ</a:t>
            </a:r>
            <a:br>
              <a:rPr lang="tr-TR" sz="4000" dirty="0" smtClean="0"/>
            </a:br>
            <a:r>
              <a:rPr lang="tr-TR" sz="3200" dirty="0" smtClean="0"/>
              <a:t>HAREKETLİLİK PROJELERİ FAALİYET TÜRLERİ</a:t>
            </a:r>
            <a:br>
              <a:rPr lang="tr-TR" sz="3200" dirty="0" smtClean="0"/>
            </a:br>
            <a:r>
              <a:rPr lang="tr-TR" sz="3200" dirty="0" smtClean="0"/>
              <a:t/>
            </a:r>
            <a:br>
              <a:rPr lang="tr-TR" sz="32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71472" y="2214554"/>
            <a:ext cx="7854696" cy="4643446"/>
          </a:xfrm>
        </p:spPr>
        <p:txBody>
          <a:bodyPr>
            <a:normAutofit lnSpcReduction="10000"/>
          </a:bodyPr>
          <a:lstStyle/>
          <a:p>
            <a:pPr algn="just">
              <a:buFont typeface="Wingdings" pitchFamily="2" charset="2"/>
              <a:buChar char="Ø"/>
            </a:pPr>
            <a:endParaRPr lang="tr-TR" sz="2000" dirty="0" smtClean="0"/>
          </a:p>
          <a:p>
            <a:pPr algn="just">
              <a:lnSpc>
                <a:spcPct val="150000"/>
              </a:lnSpc>
            </a:pPr>
            <a:r>
              <a:rPr lang="tr-TR" sz="2000" dirty="0" smtClean="0"/>
              <a:t>IVT ve PLM türü projelerin temel amacı, kişinin yurt dışında mesleği ile ilgili bir kuruluş bünyesinde mesleki eğitim alma veya çalışma deneyimi kazanmasıdır. Projeler kapsamındaki işbirliğinin eğitim kurumları ile işletmeler arasında olması tercih edilmektedir.</a:t>
            </a:r>
          </a:p>
          <a:p>
            <a:pPr algn="just">
              <a:lnSpc>
                <a:spcPct val="150000"/>
              </a:lnSpc>
            </a:pPr>
            <a:endParaRPr lang="tr-TR" sz="2000" dirty="0" smtClean="0"/>
          </a:p>
          <a:p>
            <a:pPr algn="just">
              <a:lnSpc>
                <a:spcPct val="150000"/>
              </a:lnSpc>
            </a:pPr>
            <a:r>
              <a:rPr lang="tr-TR" sz="2000" b="1" dirty="0" smtClean="0"/>
              <a:t>İşletmeden kasıt, büyüklükleri, yasal statüleri ve faaliyet gösterdikleri ekonomik sektör ne olursa </a:t>
            </a:r>
            <a:r>
              <a:rPr lang="tr-TR" sz="2000" dirty="0" smtClean="0"/>
              <a:t>olsun, kamuya ait veya özel her tür işletme ile sosyal ekonomi dahil her tür ekonomik faaliyetin yürütüldüğü kurum ya da kuruluşlardır.</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500174"/>
            <a:ext cx="7851648" cy="178595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LEONARDO DA VİNCİ</a:t>
            </a:r>
            <a:br>
              <a:rPr lang="tr-TR" sz="4000" dirty="0" smtClean="0"/>
            </a:br>
            <a:r>
              <a:rPr lang="tr-TR" sz="3200" dirty="0" smtClean="0"/>
              <a:t>HAREKETLİLİK PROJELERİ FAALİYET TÜRLERİ</a:t>
            </a:r>
            <a:br>
              <a:rPr lang="tr-TR" sz="3200" dirty="0" smtClean="0"/>
            </a:br>
            <a:r>
              <a:rPr lang="tr-TR" sz="3200" dirty="0" smtClean="0"/>
              <a:t/>
            </a:r>
            <a:br>
              <a:rPr lang="tr-TR" sz="3200" dirty="0" smtClean="0"/>
            </a:br>
            <a:r>
              <a:rPr lang="tr-TR" sz="3200" dirty="0" smtClean="0"/>
              <a:t>3.</a:t>
            </a:r>
            <a:r>
              <a:rPr lang="tr-TR" sz="2800" dirty="0" smtClean="0"/>
              <a:t> Mesleki Eğitim ve Öğretim Uzmanları (</a:t>
            </a:r>
            <a:r>
              <a:rPr lang="tr-TR" sz="2400" dirty="0" smtClean="0"/>
              <a:t>VETPRO)</a:t>
            </a:r>
            <a:r>
              <a:rPr lang="tr-TR" sz="3600" dirty="0" smtClean="0"/>
              <a:t/>
            </a:r>
            <a:br>
              <a:rPr lang="tr-TR" sz="36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71472" y="2214554"/>
            <a:ext cx="7854696" cy="4643446"/>
          </a:xfrm>
        </p:spPr>
        <p:txBody>
          <a:bodyPr>
            <a:normAutofit/>
          </a:bodyPr>
          <a:lstStyle/>
          <a:p>
            <a:pPr algn="just">
              <a:lnSpc>
                <a:spcPct val="150000"/>
              </a:lnSpc>
            </a:pPr>
            <a:r>
              <a:rPr lang="tr-TR" sz="2000" dirty="0" smtClean="0"/>
              <a:t>VETPRO türü projelerin temel amacı, mesleki eğitim alanındaki yenilikçi metot ve uygulamaların veya yeterliklerin gözlemlenmesi, transferi ve karşılıklı bilgi değişimidir.</a:t>
            </a:r>
          </a:p>
          <a:p>
            <a:pPr algn="just">
              <a:buFont typeface="Wingdings" pitchFamily="2" charset="2"/>
              <a:buChar char="Ø"/>
            </a:pPr>
            <a:r>
              <a:rPr lang="tr-TR" sz="2000" b="1" dirty="0" smtClean="0">
                <a:solidFill>
                  <a:schemeClr val="accent3">
                    <a:lumMod val="75000"/>
                  </a:schemeClr>
                </a:solidFill>
              </a:rPr>
              <a:t>Katılımcı Türü: </a:t>
            </a:r>
            <a:r>
              <a:rPr lang="tr-TR" sz="2000" dirty="0" smtClean="0"/>
              <a:t>İşletmelerdeki insan kaynakları uzman ve yöneticileri, Her türlü kurum ve kuruluştaki mesleki eğitim ve öğretimden sorumlu idareciler, eğitimciler ve mesleki rehberlik uzmanları.</a:t>
            </a:r>
          </a:p>
          <a:p>
            <a:pPr algn="just">
              <a:lnSpc>
                <a:spcPct val="150000"/>
              </a:lnSpc>
              <a:buFont typeface="Wingdings" pitchFamily="2" charset="2"/>
              <a:buChar char="Ø"/>
            </a:pPr>
            <a:r>
              <a:rPr lang="tr-TR" sz="2000" b="1" dirty="0" smtClean="0">
                <a:solidFill>
                  <a:schemeClr val="accent3">
                    <a:lumMod val="75000"/>
                  </a:schemeClr>
                </a:solidFill>
              </a:rPr>
              <a:t>Ev sahibi Kuruluşlar: </a:t>
            </a:r>
            <a:r>
              <a:rPr lang="tr-TR" sz="2000" dirty="0" smtClean="0"/>
              <a:t>Mesleki eğitim kurumları, işletmeler, üniversiteler, sivil toplum kuruluşları.</a:t>
            </a:r>
          </a:p>
          <a:p>
            <a:pPr algn="just">
              <a:lnSpc>
                <a:spcPct val="150000"/>
              </a:lnSpc>
              <a:buFont typeface="Wingdings" pitchFamily="2" charset="2"/>
              <a:buChar char="Ø"/>
            </a:pPr>
            <a:r>
              <a:rPr lang="tr-TR" sz="2000" b="1" dirty="0" smtClean="0">
                <a:solidFill>
                  <a:schemeClr val="accent3">
                    <a:lumMod val="75000"/>
                  </a:schemeClr>
                </a:solidFill>
              </a:rPr>
              <a:t>Yurtdışında Kalış Süresi</a:t>
            </a:r>
            <a:r>
              <a:rPr lang="tr-TR" sz="2000" dirty="0" smtClean="0"/>
              <a:t>: 1 hafta – 6 hafta arası</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500174"/>
            <a:ext cx="7851648" cy="178595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LEONARDO DA VİNCİ</a:t>
            </a:r>
            <a:br>
              <a:rPr lang="tr-TR" sz="4000" dirty="0" smtClean="0"/>
            </a:br>
            <a:r>
              <a:rPr lang="tr-TR" sz="3200" dirty="0" smtClean="0"/>
              <a:t>HAREKETLİLİK PROJELERİ UYGULAMALARINDA TEMEL İLKELER</a:t>
            </a:r>
            <a:br>
              <a:rPr lang="tr-TR" sz="32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71472" y="2214554"/>
            <a:ext cx="7854696" cy="4643446"/>
          </a:xfrm>
        </p:spPr>
        <p:txBody>
          <a:bodyPr>
            <a:normAutofit/>
          </a:bodyPr>
          <a:lstStyle/>
          <a:p>
            <a:pPr algn="just"/>
            <a:r>
              <a:rPr lang="tr-TR" sz="2000" dirty="0" smtClean="0"/>
              <a:t>Hareketlilik proje teklifleri, AB düzeyinde yayımlanan ve ABEGPM tarafından duyurulan </a:t>
            </a:r>
            <a:r>
              <a:rPr lang="tr-TR" sz="2000" dirty="0" err="1" smtClean="0"/>
              <a:t>Hayatboyu</a:t>
            </a:r>
            <a:r>
              <a:rPr lang="tr-TR" sz="2000" dirty="0" smtClean="0"/>
              <a:t> Öğrenme Programı Teklif Çağrısı doğrultusunda, proje sahipleri (özel şahıslar hariç olmak üzere özel, resmi ya da yarı resmi kuruluşlar, tüm tüzel kişiler vb.) tarafından hazırlanır.</a:t>
            </a:r>
          </a:p>
          <a:p>
            <a:pPr algn="just"/>
            <a:r>
              <a:rPr lang="tr-TR" sz="2000" dirty="0" smtClean="0"/>
              <a:t>Faaliyete dahil olan ülkeler </a:t>
            </a:r>
            <a:r>
              <a:rPr lang="tr-TR" sz="2000" dirty="0" smtClean="0">
                <a:solidFill>
                  <a:srgbClr val="002060"/>
                </a:solidFill>
              </a:rPr>
              <a:t>AB veya EFTA/EEA ülkesi olmalıdır. </a:t>
            </a:r>
            <a:r>
              <a:rPr lang="tr-TR" sz="2000" dirty="0" smtClean="0"/>
              <a:t>Tüm projelerde en az bir ortağın AB üyesi ülkelerden olmasına özellikle dikkat edilmelidir. Bununla birlikte Leonardo da </a:t>
            </a:r>
            <a:r>
              <a:rPr lang="pt-BR" sz="2000" dirty="0" smtClean="0"/>
              <a:t>Vinci Programı çerçevesinde aşağıdaki kurumlarla proje ortaklığı kurulamaz:</a:t>
            </a:r>
          </a:p>
          <a:p>
            <a:pPr algn="just"/>
            <a:r>
              <a:rPr lang="tr-TR" sz="2000" dirty="0" smtClean="0"/>
              <a:t>• </a:t>
            </a:r>
            <a:r>
              <a:rPr lang="tr-TR" sz="2000" dirty="0" smtClean="0">
                <a:solidFill>
                  <a:srgbClr val="002060"/>
                </a:solidFill>
              </a:rPr>
              <a:t>Muhtelif çıkar ilişkilerinden kaçınmak amacıyla; Topluluk Programlarını idare eden Avrupa kurum ve organizasyonları ile</a:t>
            </a:r>
          </a:p>
          <a:p>
            <a:pPr algn="just"/>
            <a:r>
              <a:rPr lang="tr-TR" sz="2000" dirty="0" smtClean="0">
                <a:solidFill>
                  <a:srgbClr val="002060"/>
                </a:solidFill>
              </a:rPr>
              <a:t>• Ülkeler arası ihtiyaç doğrultusunda, katılımcıların kendi ülkelerinin elçilikleri, konsoloslukları, kültür kurumları vb. temsilcilikleri.</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500174"/>
            <a:ext cx="7851648" cy="178595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LEONARDO DA VİNCİ</a:t>
            </a:r>
            <a:br>
              <a:rPr lang="tr-TR" sz="4000" dirty="0" smtClean="0"/>
            </a:br>
            <a:r>
              <a:rPr lang="tr-TR" sz="3200" dirty="0" smtClean="0"/>
              <a:t>HAREKETLİLİK PROJELERİ FAALİYETLERİNİN </a:t>
            </a:r>
            <a:br>
              <a:rPr lang="tr-TR" sz="3200" dirty="0" smtClean="0"/>
            </a:br>
            <a:r>
              <a:rPr lang="tr-TR" sz="3200" dirty="0" smtClean="0"/>
              <a:t>TEMEL İLKELERİ</a:t>
            </a:r>
            <a:br>
              <a:rPr lang="tr-TR" sz="3200" dirty="0" smtClean="0"/>
            </a:br>
            <a:r>
              <a:rPr lang="tr-TR" sz="3200" dirty="0" smtClean="0"/>
              <a:t>1.</a:t>
            </a:r>
            <a:r>
              <a:rPr lang="tr-TR" sz="2800" dirty="0" smtClean="0"/>
              <a:t> IVT ve PLM </a:t>
            </a:r>
            <a:r>
              <a:rPr lang="tr-TR" sz="3200" dirty="0" smtClean="0"/>
              <a:t/>
            </a:r>
            <a:br>
              <a:rPr lang="tr-TR" sz="32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71472" y="2214554"/>
            <a:ext cx="7854696" cy="4643446"/>
          </a:xfrm>
        </p:spPr>
        <p:txBody>
          <a:bodyPr>
            <a:normAutofit/>
          </a:bodyPr>
          <a:lstStyle/>
          <a:p>
            <a:pPr algn="just">
              <a:spcBef>
                <a:spcPts val="1200"/>
              </a:spcBef>
              <a:buFont typeface="Wingdings" pitchFamily="2" charset="2"/>
              <a:buChar char="Ø"/>
            </a:pPr>
            <a:r>
              <a:rPr lang="tr-TR" sz="2000" dirty="0" smtClean="0"/>
              <a:t> Katılımcıların mesleki eğitimlerinin ayrılmaz bir parçasını oluşturmalı veya işgücü piyasasına entegrasyonlarını desteklemelidir;</a:t>
            </a:r>
          </a:p>
          <a:p>
            <a:pPr algn="just">
              <a:spcBef>
                <a:spcPts val="1200"/>
              </a:spcBef>
              <a:buFont typeface="Wingdings" pitchFamily="2" charset="2"/>
              <a:buChar char="Ø"/>
            </a:pPr>
            <a:r>
              <a:rPr lang="tr-TR" sz="2000" dirty="0" smtClean="0"/>
              <a:t> Gönderen kurumla işbirliği yapılarak, katılımcıların ev sahibi kuruluşlar içinde bir rehber öğretmen tarafından izlenmelerini ve eğitimlerinin bir usta öğretici tarafından gözetim ve denetimini içermelidir;</a:t>
            </a:r>
          </a:p>
          <a:p>
            <a:pPr algn="just">
              <a:spcBef>
                <a:spcPts val="1200"/>
              </a:spcBef>
              <a:buFont typeface="Wingdings" pitchFamily="2" charset="2"/>
              <a:buChar char="Ø"/>
            </a:pPr>
            <a:r>
              <a:rPr lang="tr-TR" sz="2000" dirty="0" smtClean="0"/>
              <a:t> Belirlenen hedeflere uygun şekilde yeterlilik ve iş deneyimi kazanmalarını garanti edecek bir süreyi içermelidir;</a:t>
            </a:r>
          </a:p>
          <a:p>
            <a:pPr algn="just">
              <a:spcBef>
                <a:spcPts val="1200"/>
              </a:spcBef>
              <a:buFont typeface="Wingdings" pitchFamily="2" charset="2"/>
              <a:buChar char="Ø"/>
            </a:pPr>
            <a:r>
              <a:rPr lang="tr-TR" sz="2000" dirty="0" smtClean="0"/>
              <a:t> Katılımcının geldiği ülkedeki uygulamalara uygun şekilde, yerleştirme süresince edinilen ve geliştirilen beceri ve yeterliliklerin tanınması için belgelendirmeyi içermelidir.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500174"/>
            <a:ext cx="7851648" cy="178595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LEONARDO DA VİNCİ</a:t>
            </a:r>
            <a:br>
              <a:rPr lang="tr-TR" sz="4000" dirty="0" smtClean="0"/>
            </a:br>
            <a:r>
              <a:rPr lang="tr-TR" sz="3200" dirty="0" smtClean="0"/>
              <a:t>HAREKETLİLİK PROJELERİ FAALİYETLERİNİN </a:t>
            </a:r>
            <a:br>
              <a:rPr lang="tr-TR" sz="3200" dirty="0" smtClean="0"/>
            </a:br>
            <a:r>
              <a:rPr lang="tr-TR" sz="3200" dirty="0" smtClean="0"/>
              <a:t>TEMEL İLKELERİ</a:t>
            </a:r>
            <a:br>
              <a:rPr lang="tr-TR" sz="3200" dirty="0" smtClean="0"/>
            </a:br>
            <a:r>
              <a:rPr lang="tr-TR" sz="3200" dirty="0" smtClean="0"/>
              <a:t>1.</a:t>
            </a:r>
            <a:r>
              <a:rPr lang="tr-TR" sz="2800" dirty="0" smtClean="0"/>
              <a:t> IVT ve PLM </a:t>
            </a:r>
            <a:r>
              <a:rPr lang="tr-TR" sz="3200" dirty="0" smtClean="0"/>
              <a:t/>
            </a:r>
            <a:br>
              <a:rPr lang="tr-TR" sz="32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71472" y="2214554"/>
            <a:ext cx="7854696" cy="4643446"/>
          </a:xfrm>
        </p:spPr>
        <p:txBody>
          <a:bodyPr>
            <a:normAutofit/>
          </a:bodyPr>
          <a:lstStyle/>
          <a:p>
            <a:pPr algn="just">
              <a:lnSpc>
                <a:spcPct val="150000"/>
              </a:lnSpc>
              <a:spcBef>
                <a:spcPts val="1200"/>
              </a:spcBef>
              <a:buFont typeface="Wingdings" pitchFamily="2" charset="2"/>
              <a:buChar char="Ø"/>
            </a:pPr>
            <a:r>
              <a:rPr lang="tr-TR" sz="2000" dirty="0" smtClean="0"/>
              <a:t> Gönderen ve ev sahibi kuruluşlarca yürütülen genel stratejiyle bağlantılı olmalı ve Başka bir ülkede geçirilen süre, kişinin kendi ülkesinde aldığı eğitime uygun ve onu destekleyici, geliştirici bir çerçevede planlanmalıdır.</a:t>
            </a:r>
          </a:p>
          <a:p>
            <a:pPr algn="just">
              <a:lnSpc>
                <a:spcPct val="150000"/>
              </a:lnSpc>
              <a:buFont typeface="Wingdings" pitchFamily="2" charset="2"/>
              <a:buChar char="Ø"/>
            </a:pPr>
            <a:r>
              <a:rPr lang="tr-TR" sz="2000" dirty="0" smtClean="0"/>
              <a:t> Öğrenme girişimini organize etmekten sorumlu birim ile ev sahibi ortak arasında içerik, amaç ve süre gibi konuları içeren bir ortaklık bağlamında görüş birliğine varılmalıdır. </a:t>
            </a:r>
            <a:endParaRPr lang="tr-TR" sz="2000" dirty="0" smtClean="0">
              <a:solidFill>
                <a:srgbClr val="00206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pPr algn="ctr"/>
            <a:r>
              <a:rPr lang="tr-TR" sz="4000" dirty="0" err="1" smtClean="0"/>
              <a:t>Hayatboyu</a:t>
            </a:r>
            <a:r>
              <a:rPr lang="tr-TR" sz="4000" dirty="0" smtClean="0"/>
              <a:t> Öğrenme Programı (LLP)</a:t>
            </a:r>
            <a:br>
              <a:rPr lang="tr-TR" sz="40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33400" y="2928934"/>
            <a:ext cx="7854696" cy="3143272"/>
          </a:xfrm>
        </p:spPr>
        <p:txBody>
          <a:bodyPr>
            <a:normAutofit fontScale="85000" lnSpcReduction="10000"/>
          </a:bodyPr>
          <a:lstStyle/>
          <a:p>
            <a:pPr algn="just">
              <a:lnSpc>
                <a:spcPct val="150000"/>
              </a:lnSpc>
            </a:pPr>
            <a:r>
              <a:rPr lang="tr-TR" dirty="0" smtClean="0"/>
              <a:t>“</a:t>
            </a:r>
            <a:r>
              <a:rPr lang="tr-TR" sz="3200" dirty="0" smtClean="0"/>
              <a:t>Kişisel, toplumsal, sosyal ve/veya istihdama yönelik bir perspektif ile bilgilerin, becerilerin ve yeterliliklerin geliştirilmesi amacıyla hayat boyunca gerçekleştirilen tüm öğrenme </a:t>
            </a:r>
            <a:r>
              <a:rPr lang="tr-TR" sz="3200" dirty="0" err="1" smtClean="0"/>
              <a:t>faaliyetleri”ni</a:t>
            </a:r>
            <a:r>
              <a:rPr lang="tr-TR" sz="3200" dirty="0" smtClean="0"/>
              <a:t> içeren program olarak tanımlanmaktadır</a:t>
            </a:r>
            <a:endParaRPr lang="tr-TR" sz="3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500174"/>
            <a:ext cx="7851648" cy="178595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LEONARDO DA VİNCİ</a:t>
            </a:r>
            <a:br>
              <a:rPr lang="tr-TR" sz="4000" dirty="0" smtClean="0"/>
            </a:br>
            <a:r>
              <a:rPr lang="tr-TR" sz="3200" dirty="0" smtClean="0"/>
              <a:t>HAREKETLİLİK PROJELERİ FAALİYETLERİNİN </a:t>
            </a:r>
            <a:br>
              <a:rPr lang="tr-TR" sz="3200" dirty="0" smtClean="0"/>
            </a:br>
            <a:r>
              <a:rPr lang="tr-TR" sz="3200" dirty="0" smtClean="0"/>
              <a:t>TEMEL İLKELERİ</a:t>
            </a:r>
            <a:br>
              <a:rPr lang="tr-TR" sz="3200" dirty="0" smtClean="0"/>
            </a:br>
            <a:r>
              <a:rPr lang="tr-TR" sz="3200" dirty="0" smtClean="0"/>
              <a:t>2. </a:t>
            </a:r>
            <a:r>
              <a:rPr lang="tr-TR" sz="2800" dirty="0" smtClean="0"/>
              <a:t>VETPRO</a:t>
            </a:r>
            <a:r>
              <a:rPr lang="tr-TR" sz="3200" dirty="0" smtClean="0"/>
              <a:t/>
            </a:r>
            <a:br>
              <a:rPr lang="tr-TR" sz="32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71472" y="2214554"/>
            <a:ext cx="7854696" cy="4643446"/>
          </a:xfrm>
        </p:spPr>
        <p:txBody>
          <a:bodyPr>
            <a:normAutofit lnSpcReduction="10000"/>
          </a:bodyPr>
          <a:lstStyle/>
          <a:p>
            <a:pPr algn="just">
              <a:lnSpc>
                <a:spcPct val="150000"/>
              </a:lnSpc>
              <a:buFont typeface="Wingdings" pitchFamily="2" charset="2"/>
              <a:buChar char="Ø"/>
            </a:pPr>
            <a:r>
              <a:rPr lang="tr-TR" sz="2000" dirty="0" smtClean="0"/>
              <a:t> Temel olarak, işletmelerde meydana gelen teknik ve </a:t>
            </a:r>
            <a:r>
              <a:rPr lang="tr-TR" sz="2000" dirty="0" err="1" smtClean="0"/>
              <a:t>organizasyonel</a:t>
            </a:r>
            <a:r>
              <a:rPr lang="tr-TR" sz="2000" dirty="0" smtClean="0"/>
              <a:t> değişikliklerin yarattığı beceri ihtiyaçları ışığında, yeni tekniklerin ve deneyimlerin kazanılmasını amaçlamalıdır;</a:t>
            </a:r>
          </a:p>
          <a:p>
            <a:pPr algn="just">
              <a:lnSpc>
                <a:spcPct val="150000"/>
              </a:lnSpc>
              <a:buFont typeface="Wingdings" pitchFamily="2" charset="2"/>
              <a:buChar char="Ø"/>
            </a:pPr>
            <a:r>
              <a:rPr lang="tr-TR" sz="2000" dirty="0" smtClean="0"/>
              <a:t> Katılımcıların somut iş deneyim ve yöntemleriyle ilgili bir bilgi değişimine imkan tanımalıdır;</a:t>
            </a:r>
          </a:p>
          <a:p>
            <a:pPr algn="just">
              <a:lnSpc>
                <a:spcPct val="150000"/>
              </a:lnSpc>
              <a:buFont typeface="Wingdings" pitchFamily="2" charset="2"/>
              <a:buChar char="Ø"/>
            </a:pPr>
            <a:r>
              <a:rPr lang="tr-TR" sz="2000" dirty="0" smtClean="0"/>
              <a:t> Bilgi ve iletişim teknolojilerini kullanarak, eğitim ve insan kaynakları yönetimi alanındaki bilgi, deneyim ve yenilikçi uygulamaların transferini kolaylaştıracak bir çerçeve oluşturmalıdır;</a:t>
            </a:r>
          </a:p>
          <a:p>
            <a:pPr algn="just">
              <a:lnSpc>
                <a:spcPct val="150000"/>
              </a:lnSpc>
              <a:buFont typeface="Wingdings" pitchFamily="2" charset="2"/>
              <a:buChar char="Ø"/>
            </a:pPr>
            <a:r>
              <a:rPr lang="tr-TR" sz="2000" dirty="0" smtClean="0"/>
              <a:t> Eğitim kuruluşları ile işletmeler arasındaki işbirliğini güçlendirmelidir.</a:t>
            </a:r>
            <a:endParaRPr lang="tr-TR" sz="2000" dirty="0" smtClean="0">
              <a:solidFill>
                <a:srgbClr val="00206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357166"/>
            <a:ext cx="7851648" cy="142876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3200" dirty="0" smtClean="0"/>
              <a:t/>
            </a:r>
            <a:br>
              <a:rPr lang="tr-TR" sz="3200" dirty="0" smtClean="0"/>
            </a:br>
            <a:r>
              <a:rPr lang="tr-TR" sz="4000" dirty="0" smtClean="0"/>
              <a:t> ÖNEMLİ UYARILAR </a:t>
            </a:r>
            <a:br>
              <a:rPr lang="tr-TR" sz="4000" dirty="0" smtClean="0"/>
            </a:br>
            <a:endParaRPr lang="tr-TR" sz="4000" dirty="0"/>
          </a:p>
        </p:txBody>
      </p:sp>
      <p:sp>
        <p:nvSpPr>
          <p:cNvPr id="3" name="2 Alt Başlık"/>
          <p:cNvSpPr>
            <a:spLocks noGrp="1"/>
          </p:cNvSpPr>
          <p:nvPr>
            <p:ph type="subTitle" idx="1"/>
          </p:nvPr>
        </p:nvSpPr>
        <p:spPr>
          <a:xfrm>
            <a:off x="571472" y="1428736"/>
            <a:ext cx="7854696" cy="5429264"/>
          </a:xfrm>
        </p:spPr>
        <p:txBody>
          <a:bodyPr>
            <a:normAutofit/>
          </a:bodyPr>
          <a:lstStyle/>
          <a:p>
            <a:pPr algn="just">
              <a:lnSpc>
                <a:spcPct val="150000"/>
              </a:lnSpc>
              <a:buFont typeface="Wingdings" pitchFamily="2" charset="2"/>
              <a:buChar char="Ø"/>
            </a:pPr>
            <a:r>
              <a:rPr lang="tr-TR" sz="2000" dirty="0" smtClean="0"/>
              <a:t> </a:t>
            </a:r>
            <a:endParaRPr lang="tr-TR" sz="2000" dirty="0" smtClean="0">
              <a:solidFill>
                <a:srgbClr val="002060"/>
              </a:solidFill>
            </a:endParaRPr>
          </a:p>
        </p:txBody>
      </p:sp>
      <p:sp>
        <p:nvSpPr>
          <p:cNvPr id="5" name="4 Dikdörtgen"/>
          <p:cNvSpPr/>
          <p:nvPr/>
        </p:nvSpPr>
        <p:spPr>
          <a:xfrm>
            <a:off x="500034" y="1571612"/>
            <a:ext cx="8215370" cy="4619854"/>
          </a:xfrm>
          <a:prstGeom prst="rect">
            <a:avLst/>
          </a:prstGeom>
        </p:spPr>
        <p:txBody>
          <a:bodyPr wrap="square">
            <a:spAutoFit/>
          </a:bodyPr>
          <a:lstStyle/>
          <a:p>
            <a:pPr algn="just">
              <a:lnSpc>
                <a:spcPct val="150000"/>
              </a:lnSpc>
              <a:buFont typeface="Wingdings" pitchFamily="2" charset="2"/>
              <a:buChar char="Ø"/>
            </a:pPr>
            <a:r>
              <a:rPr lang="tr-TR" dirty="0" smtClean="0"/>
              <a:t> </a:t>
            </a:r>
            <a:r>
              <a:rPr lang="tr-TR" dirty="0"/>
              <a:t>Başvuru işlemi internet üzerinden yapıldıktan sonra başvuru formu tek nüsha asıl </a:t>
            </a:r>
            <a:r>
              <a:rPr lang="tr-TR" dirty="0" smtClean="0"/>
              <a:t>olmak üzere </a:t>
            </a:r>
            <a:r>
              <a:rPr lang="tr-TR" dirty="0"/>
              <a:t>ilgili kurumların niyet mektupları eklenerek elden veya posta/kargo </a:t>
            </a:r>
            <a:r>
              <a:rPr lang="tr-TR" dirty="0" smtClean="0"/>
              <a:t>yoluyla sunulmalıdır.</a:t>
            </a:r>
          </a:p>
          <a:p>
            <a:pPr algn="just">
              <a:lnSpc>
                <a:spcPct val="150000"/>
              </a:lnSpc>
            </a:pPr>
            <a:endParaRPr lang="tr-TR" dirty="0"/>
          </a:p>
          <a:p>
            <a:pPr algn="just">
              <a:lnSpc>
                <a:spcPct val="150000"/>
              </a:lnSpc>
              <a:buFont typeface="Wingdings" pitchFamily="2" charset="2"/>
              <a:buChar char="Ø"/>
            </a:pPr>
            <a:r>
              <a:rPr lang="tr-TR" dirty="0" smtClean="0"/>
              <a:t> </a:t>
            </a:r>
            <a:r>
              <a:rPr lang="tr-TR" dirty="0"/>
              <a:t>Başvuru formu, başvuran kurumun yasal temsilcisi tarafından usulüne uygun ve </a:t>
            </a:r>
            <a:r>
              <a:rPr lang="tr-TR" dirty="0" smtClean="0"/>
              <a:t>mavi kalemle </a:t>
            </a:r>
            <a:r>
              <a:rPr lang="tr-TR" dirty="0"/>
              <a:t>imzalanmalıdır</a:t>
            </a:r>
            <a:r>
              <a:rPr lang="tr-TR" dirty="0" smtClean="0"/>
              <a:t>.</a:t>
            </a:r>
          </a:p>
          <a:p>
            <a:pPr algn="just">
              <a:lnSpc>
                <a:spcPct val="150000"/>
              </a:lnSpc>
              <a:buFont typeface="Wingdings" pitchFamily="2" charset="2"/>
              <a:buChar char="Ø"/>
            </a:pPr>
            <a:endParaRPr lang="tr-TR" dirty="0"/>
          </a:p>
          <a:p>
            <a:pPr algn="just">
              <a:lnSpc>
                <a:spcPct val="150000"/>
              </a:lnSpc>
              <a:buFont typeface="Wingdings" pitchFamily="2" charset="2"/>
              <a:buChar char="Ø"/>
            </a:pPr>
            <a:r>
              <a:rPr lang="tr-TR" dirty="0" smtClean="0"/>
              <a:t>Başvuru </a:t>
            </a:r>
            <a:r>
              <a:rPr lang="tr-TR" dirty="0"/>
              <a:t>formunun bütün sayfaları paraflanmalıdır</a:t>
            </a:r>
            <a:r>
              <a:rPr lang="tr-TR" dirty="0" smtClean="0"/>
              <a:t>.</a:t>
            </a:r>
          </a:p>
          <a:p>
            <a:pPr algn="just">
              <a:lnSpc>
                <a:spcPct val="150000"/>
              </a:lnSpc>
              <a:buFont typeface="Wingdings" pitchFamily="2" charset="2"/>
              <a:buChar char="Ø"/>
            </a:pPr>
            <a:endParaRPr lang="tr-TR" dirty="0"/>
          </a:p>
          <a:p>
            <a:pPr algn="just">
              <a:lnSpc>
                <a:spcPct val="150000"/>
              </a:lnSpc>
              <a:buFont typeface="Wingdings" pitchFamily="2" charset="2"/>
              <a:buChar char="Ø"/>
            </a:pPr>
            <a:r>
              <a:rPr lang="tr-TR" dirty="0" smtClean="0"/>
              <a:t>Başvuru </a:t>
            </a:r>
            <a:r>
              <a:rPr lang="tr-TR" dirty="0"/>
              <a:t>formu bir CD/</a:t>
            </a:r>
            <a:r>
              <a:rPr lang="tr-TR" dirty="0" err="1"/>
              <a:t>DVD'ye</a:t>
            </a:r>
            <a:r>
              <a:rPr lang="tr-TR" dirty="0"/>
              <a:t> kaydedilmeli ve başvuru formu ile </a:t>
            </a:r>
            <a:r>
              <a:rPr lang="tr-TR" dirty="0" smtClean="0"/>
              <a:t>birlikte gönderilmelidir</a:t>
            </a:r>
            <a:r>
              <a:rPr lang="tr-TR" dirty="0"/>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357166"/>
            <a:ext cx="7851648" cy="142876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3200" dirty="0" smtClean="0"/>
              <a:t/>
            </a:r>
            <a:br>
              <a:rPr lang="tr-TR" sz="3200" dirty="0" smtClean="0"/>
            </a:br>
            <a:r>
              <a:rPr lang="tr-TR" sz="4000" dirty="0" smtClean="0"/>
              <a:t> ÖNEMLİ UYARILAR </a:t>
            </a:r>
            <a:br>
              <a:rPr lang="tr-TR" sz="4000" dirty="0" smtClean="0"/>
            </a:br>
            <a:endParaRPr lang="tr-TR" sz="4000" dirty="0"/>
          </a:p>
        </p:txBody>
      </p:sp>
      <p:sp>
        <p:nvSpPr>
          <p:cNvPr id="3" name="2 Alt Başlık"/>
          <p:cNvSpPr>
            <a:spLocks noGrp="1"/>
          </p:cNvSpPr>
          <p:nvPr>
            <p:ph type="subTitle" idx="1"/>
          </p:nvPr>
        </p:nvSpPr>
        <p:spPr>
          <a:xfrm>
            <a:off x="571472" y="1428736"/>
            <a:ext cx="7854696" cy="5429264"/>
          </a:xfrm>
        </p:spPr>
        <p:txBody>
          <a:bodyPr>
            <a:normAutofit/>
          </a:bodyPr>
          <a:lstStyle/>
          <a:p>
            <a:pPr algn="just">
              <a:lnSpc>
                <a:spcPct val="150000"/>
              </a:lnSpc>
              <a:buFont typeface="Wingdings" pitchFamily="2" charset="2"/>
              <a:buChar char="Ø"/>
            </a:pPr>
            <a:r>
              <a:rPr lang="tr-TR" sz="2000" dirty="0" smtClean="0"/>
              <a:t> </a:t>
            </a:r>
            <a:endParaRPr lang="tr-TR" sz="2000" dirty="0" smtClean="0">
              <a:solidFill>
                <a:srgbClr val="002060"/>
              </a:solidFill>
            </a:endParaRPr>
          </a:p>
        </p:txBody>
      </p:sp>
      <p:sp>
        <p:nvSpPr>
          <p:cNvPr id="5" name="4 Dikdörtgen"/>
          <p:cNvSpPr/>
          <p:nvPr/>
        </p:nvSpPr>
        <p:spPr>
          <a:xfrm>
            <a:off x="500034" y="1571612"/>
            <a:ext cx="8215370" cy="5035353"/>
          </a:xfrm>
          <a:prstGeom prst="rect">
            <a:avLst/>
          </a:prstGeom>
        </p:spPr>
        <p:txBody>
          <a:bodyPr wrap="square">
            <a:spAutoFit/>
          </a:bodyPr>
          <a:lstStyle/>
          <a:p>
            <a:pPr algn="just">
              <a:lnSpc>
                <a:spcPct val="150000"/>
              </a:lnSpc>
              <a:buFont typeface="Wingdings" pitchFamily="2" charset="2"/>
              <a:buChar char="Ø"/>
            </a:pPr>
            <a:r>
              <a:rPr lang="tr-TR" dirty="0" smtClean="0"/>
              <a:t>  </a:t>
            </a:r>
            <a:r>
              <a:rPr lang="tr-TR" dirty="0"/>
              <a:t>Başvuru formuna mutlaka yurtdışındaki ortaktan/ortaklardan alınan </a:t>
            </a:r>
            <a:r>
              <a:rPr lang="tr-TR" dirty="0" smtClean="0"/>
              <a:t>niyet mektubu/mektupları </a:t>
            </a:r>
            <a:r>
              <a:rPr lang="tr-TR" dirty="0"/>
              <a:t>(</a:t>
            </a:r>
            <a:r>
              <a:rPr lang="tr-TR" dirty="0" err="1"/>
              <a:t>letter</a:t>
            </a:r>
            <a:r>
              <a:rPr lang="tr-TR" dirty="0"/>
              <a:t> of </a:t>
            </a:r>
            <a:r>
              <a:rPr lang="tr-TR" dirty="0" err="1"/>
              <a:t>intent</a:t>
            </a:r>
            <a:r>
              <a:rPr lang="tr-TR" dirty="0"/>
              <a:t>) (fotokopisi veya faksı) ve </a:t>
            </a:r>
            <a:r>
              <a:rPr lang="tr-TR" dirty="0" smtClean="0"/>
              <a:t>yurtiçindeki ortaktan/ortaklardan </a:t>
            </a:r>
            <a:r>
              <a:rPr lang="tr-TR" dirty="0"/>
              <a:t>alınan niyet mektupları (fotokopisi veya faksı) eklenmelidir</a:t>
            </a:r>
            <a:r>
              <a:rPr lang="tr-TR" dirty="0" smtClean="0"/>
              <a:t>.</a:t>
            </a:r>
          </a:p>
          <a:p>
            <a:pPr algn="just">
              <a:lnSpc>
                <a:spcPct val="150000"/>
              </a:lnSpc>
              <a:buFont typeface="Wingdings" pitchFamily="2" charset="2"/>
              <a:buChar char="Ø"/>
            </a:pPr>
            <a:endParaRPr lang="tr-TR" dirty="0"/>
          </a:p>
          <a:p>
            <a:pPr algn="just">
              <a:lnSpc>
                <a:spcPct val="150000"/>
              </a:lnSpc>
              <a:buFont typeface="Wingdings" pitchFamily="2" charset="2"/>
              <a:buChar char="Ø"/>
            </a:pPr>
            <a:r>
              <a:rPr lang="tr-TR" dirty="0" smtClean="0"/>
              <a:t> </a:t>
            </a:r>
            <a:r>
              <a:rPr lang="tr-TR" dirty="0"/>
              <a:t>Niyet mektuplarının taşıması gereken özelliklere dikkat ediniz (Bkz. Ek-2</a:t>
            </a:r>
            <a:r>
              <a:rPr lang="tr-TR" dirty="0" smtClean="0"/>
              <a:t>)</a:t>
            </a:r>
          </a:p>
          <a:p>
            <a:pPr algn="just">
              <a:lnSpc>
                <a:spcPct val="150000"/>
              </a:lnSpc>
              <a:buFont typeface="Wingdings" pitchFamily="2" charset="2"/>
              <a:buChar char="Ø"/>
            </a:pPr>
            <a:endParaRPr lang="tr-TR" dirty="0"/>
          </a:p>
          <a:p>
            <a:pPr algn="just">
              <a:lnSpc>
                <a:spcPct val="150000"/>
              </a:lnSpc>
              <a:buFont typeface="Wingdings" pitchFamily="2" charset="2"/>
              <a:buChar char="Ø"/>
            </a:pPr>
            <a:r>
              <a:rPr lang="tr-TR" dirty="0" smtClean="0"/>
              <a:t> </a:t>
            </a:r>
            <a:r>
              <a:rPr lang="tr-TR" dirty="0"/>
              <a:t>İnternet </a:t>
            </a:r>
            <a:r>
              <a:rPr lang="tr-TR" dirty="0" smtClean="0"/>
              <a:t>sitesinden </a:t>
            </a:r>
            <a:r>
              <a:rPr lang="tr-TR" dirty="0"/>
              <a:t>alınacak başvuru formunun sonunda yer alan eklerin teklifle </a:t>
            </a:r>
            <a:r>
              <a:rPr lang="tr-TR" dirty="0" smtClean="0"/>
              <a:t>birlikte sunulmasına </a:t>
            </a:r>
            <a:r>
              <a:rPr lang="tr-TR" dirty="0"/>
              <a:t>gerek yoktur</a:t>
            </a:r>
            <a:r>
              <a:rPr lang="tr-TR" dirty="0" smtClean="0"/>
              <a:t>.</a:t>
            </a:r>
          </a:p>
          <a:p>
            <a:pPr algn="just">
              <a:lnSpc>
                <a:spcPct val="150000"/>
              </a:lnSpc>
              <a:buFont typeface="Wingdings" pitchFamily="2" charset="2"/>
              <a:buChar char="Ø"/>
            </a:pPr>
            <a:endParaRPr lang="tr-TR" dirty="0"/>
          </a:p>
          <a:p>
            <a:pPr algn="just">
              <a:lnSpc>
                <a:spcPct val="150000"/>
              </a:lnSpc>
              <a:buFont typeface="Wingdings" pitchFamily="2" charset="2"/>
              <a:buChar char="Ø"/>
            </a:pPr>
            <a:r>
              <a:rPr lang="tr-TR" dirty="0" smtClean="0"/>
              <a:t> </a:t>
            </a:r>
            <a:r>
              <a:rPr lang="tr-TR" dirty="0"/>
              <a:t>Bütün bu işlemler tamamlandıktan sonra başvuruya ilişkin tüm dokümanlar bir </a:t>
            </a:r>
            <a:r>
              <a:rPr lang="tr-TR" dirty="0" smtClean="0"/>
              <a:t>zarfa yerleştirilmeli </a:t>
            </a:r>
            <a:r>
              <a:rPr lang="tr-TR" dirty="0"/>
              <a:t>ve zarfın üzerine "</a:t>
            </a:r>
            <a:r>
              <a:rPr lang="tr-TR" i="1" dirty="0"/>
              <a:t>Leonardo da Vinci Programı </a:t>
            </a:r>
            <a:r>
              <a:rPr lang="tr-TR" i="1" dirty="0" smtClean="0"/>
              <a:t>2010 Hareketlilik Proje Teklifi</a:t>
            </a:r>
            <a:r>
              <a:rPr lang="tr-TR" i="1" dirty="0"/>
              <a:t>" yazılarak zarf kapatılmalıdır</a:t>
            </a:r>
            <a:endParaRPr lang="tr-T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357166"/>
            <a:ext cx="7851648" cy="142876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3200" dirty="0" smtClean="0"/>
              <a:t/>
            </a:r>
            <a:br>
              <a:rPr lang="tr-TR" sz="3200" dirty="0" smtClean="0"/>
            </a:br>
            <a:r>
              <a:rPr lang="tr-TR" sz="4000" dirty="0" smtClean="0"/>
              <a:t> ÖNEMLİ UYARILAR </a:t>
            </a:r>
            <a:br>
              <a:rPr lang="tr-TR" sz="4000" dirty="0" smtClean="0"/>
            </a:br>
            <a:endParaRPr lang="tr-TR" sz="4000" dirty="0"/>
          </a:p>
        </p:txBody>
      </p:sp>
      <p:sp>
        <p:nvSpPr>
          <p:cNvPr id="3" name="2 Alt Başlık"/>
          <p:cNvSpPr>
            <a:spLocks noGrp="1"/>
          </p:cNvSpPr>
          <p:nvPr>
            <p:ph type="subTitle" idx="1"/>
          </p:nvPr>
        </p:nvSpPr>
        <p:spPr>
          <a:xfrm>
            <a:off x="571472" y="1428736"/>
            <a:ext cx="7854696" cy="4572032"/>
          </a:xfrm>
        </p:spPr>
        <p:txBody>
          <a:bodyPr>
            <a:normAutofit/>
          </a:bodyPr>
          <a:lstStyle/>
          <a:p>
            <a:pPr algn="just">
              <a:lnSpc>
                <a:spcPct val="150000"/>
              </a:lnSpc>
              <a:buFont typeface="Wingdings" pitchFamily="2" charset="2"/>
              <a:buChar char="Ø"/>
            </a:pPr>
            <a:r>
              <a:rPr lang="tr-TR" sz="2000" dirty="0" smtClean="0"/>
              <a:t> </a:t>
            </a:r>
            <a:endParaRPr lang="tr-TR" sz="2000" dirty="0" smtClean="0">
              <a:solidFill>
                <a:srgbClr val="002060"/>
              </a:solidFill>
            </a:endParaRPr>
          </a:p>
        </p:txBody>
      </p:sp>
      <p:sp>
        <p:nvSpPr>
          <p:cNvPr id="5" name="4 Dikdörtgen"/>
          <p:cNvSpPr/>
          <p:nvPr/>
        </p:nvSpPr>
        <p:spPr>
          <a:xfrm>
            <a:off x="428596" y="1571612"/>
            <a:ext cx="8215370" cy="2957861"/>
          </a:xfrm>
          <a:prstGeom prst="rect">
            <a:avLst/>
          </a:prstGeom>
        </p:spPr>
        <p:txBody>
          <a:bodyPr wrap="square">
            <a:spAutoFit/>
          </a:bodyPr>
          <a:lstStyle/>
          <a:p>
            <a:pPr algn="just">
              <a:lnSpc>
                <a:spcPct val="150000"/>
              </a:lnSpc>
              <a:buFont typeface="Wingdings" pitchFamily="2" charset="2"/>
              <a:buChar char="Ø"/>
            </a:pPr>
            <a:r>
              <a:rPr lang="tr-TR" dirty="0" smtClean="0"/>
              <a:t> </a:t>
            </a:r>
            <a:r>
              <a:rPr lang="tr-TR" dirty="0"/>
              <a:t>Bir kurumun ayrı hedef grupları için birden fazla proje başvurusunda </a:t>
            </a:r>
            <a:r>
              <a:rPr lang="tr-TR" dirty="0" smtClean="0"/>
              <a:t>bulunduğu durumlarda</a:t>
            </a:r>
            <a:r>
              <a:rPr lang="tr-TR" dirty="0"/>
              <a:t>, her teklif için yukarıda belirtildiği şekilde ayrı bir zarf hazırlanmalıdır. </a:t>
            </a:r>
            <a:r>
              <a:rPr lang="tr-TR" dirty="0" smtClean="0"/>
              <a:t>Bu zarflar </a:t>
            </a:r>
            <a:r>
              <a:rPr lang="tr-TR" dirty="0"/>
              <a:t>tek bir koli/büyük zarf içerisinde topluca gönderilmelidir</a:t>
            </a:r>
            <a:r>
              <a:rPr lang="tr-TR" dirty="0" smtClean="0"/>
              <a:t>.</a:t>
            </a:r>
          </a:p>
          <a:p>
            <a:pPr algn="just">
              <a:lnSpc>
                <a:spcPct val="150000"/>
              </a:lnSpc>
            </a:pPr>
            <a:endParaRPr lang="tr-TR" dirty="0"/>
          </a:p>
          <a:p>
            <a:pPr algn="just">
              <a:lnSpc>
                <a:spcPct val="150000"/>
              </a:lnSpc>
              <a:buFont typeface="Wingdings" pitchFamily="2" charset="2"/>
              <a:buChar char="Ø"/>
            </a:pPr>
            <a:r>
              <a:rPr lang="tr-TR" dirty="0" smtClean="0"/>
              <a:t> </a:t>
            </a:r>
            <a:r>
              <a:rPr lang="tr-TR" dirty="0"/>
              <a:t>Başvuruların gönderileceği adres: “Avrupa Birliği Eğitim ve Gençlik Programları</a:t>
            </a:r>
          </a:p>
          <a:p>
            <a:pPr>
              <a:lnSpc>
                <a:spcPct val="150000"/>
              </a:lnSpc>
            </a:pPr>
            <a:r>
              <a:rPr lang="tr-TR" dirty="0"/>
              <a:t>Merkezi Başkanlığı, Hüseyin Rahmi Sok. No:2 06680 Çankaya/ANKARA”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357166"/>
            <a:ext cx="7851648" cy="142876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3200" dirty="0" smtClean="0"/>
              <a:t/>
            </a:r>
            <a:br>
              <a:rPr lang="tr-TR" sz="3200" dirty="0" smtClean="0"/>
            </a:br>
            <a:r>
              <a:rPr lang="tr-TR" sz="4000" dirty="0" smtClean="0"/>
              <a:t> ÖNEMLİ TAVSİYELER </a:t>
            </a:r>
            <a:br>
              <a:rPr lang="tr-TR" sz="4000" dirty="0" smtClean="0"/>
            </a:br>
            <a:endParaRPr lang="tr-TR" sz="4000" dirty="0"/>
          </a:p>
        </p:txBody>
      </p:sp>
      <p:sp>
        <p:nvSpPr>
          <p:cNvPr id="3" name="2 Alt Başlık"/>
          <p:cNvSpPr>
            <a:spLocks noGrp="1"/>
          </p:cNvSpPr>
          <p:nvPr>
            <p:ph type="subTitle" idx="1"/>
          </p:nvPr>
        </p:nvSpPr>
        <p:spPr>
          <a:xfrm>
            <a:off x="571472" y="1428736"/>
            <a:ext cx="7854696" cy="4572032"/>
          </a:xfrm>
        </p:spPr>
        <p:txBody>
          <a:bodyPr>
            <a:normAutofit fontScale="92500" lnSpcReduction="20000"/>
          </a:bodyPr>
          <a:lstStyle/>
          <a:p>
            <a:pPr algn="just">
              <a:buFont typeface="Wingdings" pitchFamily="2" charset="2"/>
              <a:buChar char="Ø"/>
            </a:pPr>
            <a:r>
              <a:rPr lang="tr-TR" sz="2000" dirty="0" smtClean="0"/>
              <a:t>  Sizden talep edilen bilgilere kısa, açık, net cevap veriniz. Gereksiz bilgilerin ve uzatmaların aleyhinize olacağını unutmayınız.</a:t>
            </a:r>
          </a:p>
          <a:p>
            <a:pPr algn="just">
              <a:buFont typeface="Wingdings" pitchFamily="2" charset="2"/>
              <a:buChar char="Ø"/>
            </a:pPr>
            <a:endParaRPr lang="tr-TR" sz="2000" dirty="0" smtClean="0"/>
          </a:p>
          <a:p>
            <a:pPr algn="just">
              <a:buFont typeface="Wingdings" pitchFamily="2" charset="2"/>
              <a:buChar char="Ø"/>
            </a:pPr>
            <a:r>
              <a:rPr lang="tr-TR" sz="2000" dirty="0" smtClean="0"/>
              <a:t> Verdiğiniz bilgilerin birbiriyle çelişmemesine dikkat ediniz. Örneğin, proje faaliyet türünüz IVT iken, katılımcıların tanımlanması bölümünde VETPRO tanımı yapmanız ya da özet bölümünde yerleştirme faaliyetinin </a:t>
            </a:r>
            <a:r>
              <a:rPr lang="tr-TR" sz="2000" dirty="0" err="1" smtClean="0"/>
              <a:t>Litvanya’da</a:t>
            </a:r>
            <a:r>
              <a:rPr lang="tr-TR" sz="2000" dirty="0" smtClean="0"/>
              <a:t> yapılacağını belirtmişken, başvuru formunun diğer herhangi bir bölümünde yerleştirmenin Slovenya’da gerçekleştirileceğini belirtmeniz veya buna benzer diğer çelişkili bilgiler vermeniz, başvuru formunu yeterli özen göstermeden doldurduğunuz anlamına gelecektir.</a:t>
            </a:r>
          </a:p>
          <a:p>
            <a:pPr algn="just">
              <a:buFont typeface="Wingdings" pitchFamily="2" charset="2"/>
              <a:buChar char="Ø"/>
            </a:pPr>
            <a:endParaRPr lang="tr-TR" sz="2000" dirty="0" smtClean="0"/>
          </a:p>
          <a:p>
            <a:pPr algn="just">
              <a:buFont typeface="Wingdings" pitchFamily="2" charset="2"/>
              <a:buChar char="Ø"/>
            </a:pPr>
            <a:r>
              <a:rPr lang="tr-TR" sz="2000" dirty="0" smtClean="0"/>
              <a:t> Başvuru formunu sunmadan önce mutlaka bir üçüncü kişi tarafından okunmasını </a:t>
            </a:r>
            <a:r>
              <a:rPr lang="sv-SE" sz="2000" dirty="0" smtClean="0"/>
              <a:t>sağlayarak varsa hataları en aza indiriniz.</a:t>
            </a:r>
            <a:endParaRPr lang="tr-TR" sz="2000" dirty="0" smtClean="0"/>
          </a:p>
          <a:p>
            <a:pPr algn="just">
              <a:buFont typeface="Wingdings" pitchFamily="2" charset="2"/>
              <a:buChar char="Ø"/>
            </a:pPr>
            <a:endParaRPr lang="sv-SE" sz="2000" dirty="0" smtClean="0"/>
          </a:p>
          <a:p>
            <a:pPr algn="just">
              <a:buFont typeface="Wingdings" pitchFamily="2" charset="2"/>
              <a:buChar char="Ø"/>
            </a:pPr>
            <a:r>
              <a:rPr lang="tr-TR" sz="2000" dirty="0" smtClean="0"/>
              <a:t> Dilbilgisi hatalarından mümkün olduğunca kaçınınız (Bağlaç olan “de”, “da” ve “</a:t>
            </a:r>
            <a:r>
              <a:rPr lang="tr-TR" sz="2000" dirty="0" err="1" smtClean="0"/>
              <a:t>ki”lerin</a:t>
            </a:r>
            <a:r>
              <a:rPr lang="tr-TR" sz="2000" dirty="0" smtClean="0"/>
              <a:t> ve soru eklerinin ayrı yazılması vb.).</a:t>
            </a:r>
            <a:endParaRPr lang="tr-TR" sz="2000" dirty="0" smtClean="0">
              <a:solidFill>
                <a:srgbClr val="00206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357166"/>
            <a:ext cx="7851648" cy="142876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3200" dirty="0" smtClean="0"/>
              <a:t/>
            </a:r>
            <a:br>
              <a:rPr lang="tr-TR" sz="3200" dirty="0" smtClean="0"/>
            </a:br>
            <a:r>
              <a:rPr lang="tr-TR" sz="4000" dirty="0" smtClean="0"/>
              <a:t> ÖNEMLİ TAVSİYELER </a:t>
            </a:r>
            <a:br>
              <a:rPr lang="tr-TR" sz="4000" dirty="0" smtClean="0"/>
            </a:br>
            <a:endParaRPr lang="tr-TR" sz="4000" dirty="0"/>
          </a:p>
        </p:txBody>
      </p:sp>
      <p:sp>
        <p:nvSpPr>
          <p:cNvPr id="3" name="2 Alt Başlık"/>
          <p:cNvSpPr>
            <a:spLocks noGrp="1"/>
          </p:cNvSpPr>
          <p:nvPr>
            <p:ph type="subTitle" idx="1"/>
          </p:nvPr>
        </p:nvSpPr>
        <p:spPr>
          <a:xfrm>
            <a:off x="571472" y="1428736"/>
            <a:ext cx="7854696" cy="5429264"/>
          </a:xfrm>
        </p:spPr>
        <p:txBody>
          <a:bodyPr>
            <a:normAutofit fontScale="92500" lnSpcReduction="20000"/>
          </a:bodyPr>
          <a:lstStyle/>
          <a:p>
            <a:pPr algn="just">
              <a:buFont typeface="Wingdings" pitchFamily="2" charset="2"/>
              <a:buChar char="Ø"/>
            </a:pPr>
            <a:r>
              <a:rPr lang="tr-TR" sz="2000" dirty="0" smtClean="0"/>
              <a:t>  Başvuru formunda verdiğiniz bilgilerin okunurluğunu kolaylaştırmak için yazdığınız metinlerde mümkün olduğunca BÜYÜK HARF kullanmayınız.</a:t>
            </a:r>
          </a:p>
          <a:p>
            <a:pPr algn="just">
              <a:buFont typeface="Wingdings" pitchFamily="2" charset="2"/>
              <a:buChar char="Ø"/>
            </a:pPr>
            <a:endParaRPr lang="tr-TR" sz="2000" dirty="0" smtClean="0"/>
          </a:p>
          <a:p>
            <a:pPr algn="just">
              <a:buFont typeface="Wingdings" pitchFamily="2" charset="2"/>
              <a:buChar char="Ø"/>
            </a:pPr>
            <a:r>
              <a:rPr lang="tr-TR" sz="2000" dirty="0" smtClean="0"/>
              <a:t>Projeyle doğrudan ilgili olmayan eklerden kaçınınız.</a:t>
            </a:r>
          </a:p>
          <a:p>
            <a:pPr algn="just">
              <a:buFont typeface="Wingdings" pitchFamily="2" charset="2"/>
              <a:buChar char="Ø"/>
            </a:pPr>
            <a:endParaRPr lang="tr-TR" sz="2000" dirty="0" smtClean="0"/>
          </a:p>
          <a:p>
            <a:pPr algn="just">
              <a:buFont typeface="Wingdings" pitchFamily="2" charset="2"/>
              <a:buChar char="Ø"/>
            </a:pPr>
            <a:r>
              <a:rPr lang="tr-TR" sz="2000" dirty="0" smtClean="0"/>
              <a:t>Farklı gruplar için birden fazla proje başvurusunda bulunuyor olmanız durumunda, proje başvuru formlarının, niyet mektuplarının birbirine karıştırılmadığından emin olunuz.</a:t>
            </a:r>
          </a:p>
          <a:p>
            <a:pPr algn="just">
              <a:buFont typeface="Wingdings" pitchFamily="2" charset="2"/>
              <a:buChar char="Ø"/>
            </a:pPr>
            <a:endParaRPr lang="tr-TR" sz="2000" dirty="0" smtClean="0"/>
          </a:p>
          <a:p>
            <a:pPr algn="just">
              <a:buFont typeface="Wingdings" pitchFamily="2" charset="2"/>
              <a:buChar char="Ø"/>
            </a:pPr>
            <a:r>
              <a:rPr lang="tr-TR" sz="2000" dirty="0" smtClean="0"/>
              <a:t>Leonardo da Vinci Projeleri için kurumsal başvuru zorunludur.</a:t>
            </a:r>
          </a:p>
          <a:p>
            <a:pPr algn="just">
              <a:buFont typeface="Wingdings" pitchFamily="2" charset="2"/>
              <a:buChar char="Ø"/>
            </a:pPr>
            <a:endParaRPr lang="tr-TR" sz="2000" dirty="0" smtClean="0"/>
          </a:p>
          <a:p>
            <a:pPr algn="just">
              <a:buFont typeface="Wingdings" pitchFamily="2" charset="2"/>
              <a:buChar char="Ø"/>
            </a:pPr>
            <a:r>
              <a:rPr lang="tr-TR" sz="2000" dirty="0" smtClean="0"/>
              <a:t>Birden fazla kurumun katılımcı ortak olarak yer aldığı projelere öncelik tanınacaktır.</a:t>
            </a:r>
          </a:p>
          <a:p>
            <a:pPr algn="just">
              <a:buFont typeface="Wingdings" pitchFamily="2" charset="2"/>
              <a:buChar char="Ø"/>
            </a:pPr>
            <a:endParaRPr lang="tr-TR" sz="2000" dirty="0" smtClean="0"/>
          </a:p>
          <a:p>
            <a:pPr algn="just">
              <a:buFont typeface="Wingdings" pitchFamily="2" charset="2"/>
              <a:buChar char="Ø"/>
            </a:pPr>
            <a:r>
              <a:rPr lang="tr-TR" sz="2000" dirty="0" smtClean="0"/>
              <a:t>Kurumlar ve sektörler arası açık bir işbirliği içeren, bu kapsamda eğitim kurumlarının, özel sektör kuruluşlarının, işletmelerin, KOBİ’lerin, </a:t>
            </a:r>
            <a:r>
              <a:rPr lang="tr-TR" sz="2000" dirty="0" err="1" smtClean="0"/>
              <a:t>STK’ların</a:t>
            </a:r>
            <a:r>
              <a:rPr lang="tr-TR" sz="2000" dirty="0" smtClean="0"/>
              <a:t>, yerel idarelerin ve kamu idari birimlerinin katılımcı gönderen ortak olarak katıldığı projelere öncelik tanınacaktır.</a:t>
            </a:r>
            <a:endParaRPr lang="tr-TR" sz="2000" dirty="0" smtClean="0">
              <a:solidFill>
                <a:srgbClr val="00206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357166"/>
            <a:ext cx="7851648" cy="142876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3200" dirty="0" smtClean="0"/>
              <a:t/>
            </a:r>
            <a:br>
              <a:rPr lang="tr-TR" sz="3200" dirty="0" smtClean="0"/>
            </a:br>
            <a:r>
              <a:rPr lang="tr-TR" sz="4000" dirty="0" smtClean="0"/>
              <a:t> ÖNEMLİ TAVSİYELER </a:t>
            </a:r>
            <a:br>
              <a:rPr lang="tr-TR" sz="4000" dirty="0" smtClean="0"/>
            </a:br>
            <a:endParaRPr lang="tr-TR" sz="4000" dirty="0"/>
          </a:p>
        </p:txBody>
      </p:sp>
      <p:sp>
        <p:nvSpPr>
          <p:cNvPr id="3" name="2 Alt Başlık"/>
          <p:cNvSpPr>
            <a:spLocks noGrp="1"/>
          </p:cNvSpPr>
          <p:nvPr>
            <p:ph type="subTitle" idx="1"/>
          </p:nvPr>
        </p:nvSpPr>
        <p:spPr>
          <a:xfrm>
            <a:off x="571472" y="1428736"/>
            <a:ext cx="7854696" cy="5429264"/>
          </a:xfrm>
        </p:spPr>
        <p:txBody>
          <a:bodyPr>
            <a:normAutofit/>
          </a:bodyPr>
          <a:lstStyle/>
          <a:p>
            <a:pPr algn="just"/>
            <a:r>
              <a:rPr lang="tr-TR" sz="2000" dirty="0" smtClean="0"/>
              <a:t>Yurtdışından birden fazla katılımcı alan ortak içeren ve doğrudan proje konusu ile ilgili faaliyet gösteren kurumlarla yapılmış ortaklıklara (gerçek ortaklık) sahip projelere öncelik tanınacaktır.</a:t>
            </a:r>
          </a:p>
          <a:p>
            <a:pPr algn="just"/>
            <a:endParaRPr lang="tr-TR" sz="2000" dirty="0" smtClean="0"/>
          </a:p>
          <a:p>
            <a:pPr algn="just"/>
            <a:r>
              <a:rPr lang="tr-TR" sz="2000" dirty="0" smtClean="0"/>
              <a:t>• Genel olarak dezavantajlı grupların mesleki gelişimine katkıyı hedef alan ve bu çerçevede engelli bireylere yönelik ve bu bireyleri içeren; kadın-erkek eşitliğine vurgu yapan ve katkı sağlama potansiyeli içeren projelere öncelik tanınacaktır.</a:t>
            </a:r>
          </a:p>
          <a:p>
            <a:pPr algn="just"/>
            <a:endParaRPr lang="tr-TR" sz="2000" dirty="0" smtClean="0"/>
          </a:p>
          <a:p>
            <a:pPr algn="just"/>
            <a:r>
              <a:rPr lang="tr-TR" sz="2000" dirty="0" smtClean="0"/>
              <a:t>• Önceki yıllarda daha az proje alınan illerden ve özellikle Doğu ve Güneydoğu Anadolu ile Doğu Karadeniz Bölgelerinden sunulan projelere öncelik tanınacaktır.</a:t>
            </a:r>
          </a:p>
          <a:p>
            <a:pPr algn="just"/>
            <a:endParaRPr lang="tr-TR" sz="2000" dirty="0" smtClean="0"/>
          </a:p>
          <a:p>
            <a:pPr algn="just"/>
            <a:r>
              <a:rPr lang="tr-TR" sz="2000" dirty="0" smtClean="0"/>
              <a:t>• Katılımcı sayısı ve bütçe büyüklüğü olarak kapsayıcı niteliğe sahip, kalite açısından da boyutu ile orantılı hazırlanmış projelere öncelik tanınacaktır.</a:t>
            </a:r>
            <a:endParaRPr lang="tr-TR" sz="2000" dirty="0" smtClean="0">
              <a:solidFill>
                <a:srgbClr val="00206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357166"/>
            <a:ext cx="7851648" cy="142876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3200" dirty="0" smtClean="0"/>
              <a:t/>
            </a:r>
            <a:br>
              <a:rPr lang="tr-TR" sz="3200" dirty="0" smtClean="0"/>
            </a:br>
            <a:r>
              <a:rPr lang="tr-TR" sz="4000" dirty="0" smtClean="0"/>
              <a:t> ÖNEMLİ TAVSİYELER </a:t>
            </a:r>
            <a:br>
              <a:rPr lang="tr-TR" sz="4000" dirty="0" smtClean="0"/>
            </a:br>
            <a:endParaRPr lang="tr-TR" sz="4000" dirty="0"/>
          </a:p>
        </p:txBody>
      </p:sp>
      <p:sp>
        <p:nvSpPr>
          <p:cNvPr id="3" name="2 Alt Başlık"/>
          <p:cNvSpPr>
            <a:spLocks noGrp="1"/>
          </p:cNvSpPr>
          <p:nvPr>
            <p:ph type="subTitle" idx="1"/>
          </p:nvPr>
        </p:nvSpPr>
        <p:spPr>
          <a:xfrm>
            <a:off x="571472" y="1428736"/>
            <a:ext cx="7854696" cy="5429264"/>
          </a:xfrm>
        </p:spPr>
        <p:txBody>
          <a:bodyPr>
            <a:normAutofit/>
          </a:bodyPr>
          <a:lstStyle/>
          <a:p>
            <a:pPr algn="just">
              <a:buFont typeface="Wingdings" pitchFamily="2" charset="2"/>
              <a:buChar char="Ø"/>
            </a:pPr>
            <a:r>
              <a:rPr lang="tr-TR" sz="2000" dirty="0" smtClean="0"/>
              <a:t> Kağıt üzerinde ve ıslak imza ile imzaladığınız başvuru formuna ilaveten, internet sitemizden indirip doldurduğunuz başvuru formunun son halini de bir CD’ye kaydedip birlikte Ulusal Ajans’a gönderiniz.</a:t>
            </a:r>
          </a:p>
          <a:p>
            <a:pPr algn="just">
              <a:buFont typeface="Wingdings" pitchFamily="2" charset="2"/>
              <a:buChar char="Ø"/>
            </a:pPr>
            <a:endParaRPr lang="tr-TR" sz="2000" dirty="0" smtClean="0"/>
          </a:p>
          <a:p>
            <a:pPr algn="just">
              <a:buFont typeface="Wingdings" pitchFamily="2" charset="2"/>
              <a:buChar char="Ø"/>
            </a:pPr>
            <a:r>
              <a:rPr lang="tr-TR" sz="2000" dirty="0" smtClean="0"/>
              <a:t> 2009 yılına ilişkin Başvuru Formunu kullanınız.</a:t>
            </a:r>
          </a:p>
          <a:p>
            <a:pPr algn="just">
              <a:buFont typeface="Wingdings" pitchFamily="2" charset="2"/>
              <a:buChar char="Ø"/>
            </a:pPr>
            <a:endParaRPr lang="tr-TR" sz="2000" dirty="0" smtClean="0"/>
          </a:p>
          <a:p>
            <a:pPr algn="just">
              <a:buFont typeface="Wingdings" pitchFamily="2" charset="2"/>
              <a:buChar char="Ø"/>
            </a:pPr>
            <a:r>
              <a:rPr lang="tr-TR" sz="2000" dirty="0" smtClean="0"/>
              <a:t> Başvuru formunda ilgili bütün bölümleri özellikle de mali bölümü doldurunuz.</a:t>
            </a:r>
          </a:p>
          <a:p>
            <a:pPr algn="just">
              <a:buFont typeface="Wingdings" pitchFamily="2" charset="2"/>
              <a:buChar char="Ø"/>
            </a:pPr>
            <a:r>
              <a:rPr lang="tr-TR" sz="2000" dirty="0" smtClean="0"/>
              <a:t> Başvuru form unu el yazısı ile değil, bilgisayar kullanarak doldurdunuz (İmza ve mühür kısmı hariç).</a:t>
            </a:r>
          </a:p>
          <a:p>
            <a:pPr algn="just">
              <a:buFont typeface="Wingdings" pitchFamily="2" charset="2"/>
              <a:buChar char="Ø"/>
            </a:pPr>
            <a:endParaRPr lang="tr-TR" sz="2000" dirty="0" smtClean="0"/>
          </a:p>
          <a:p>
            <a:pPr algn="just">
              <a:buFont typeface="Wingdings" pitchFamily="2" charset="2"/>
              <a:buChar char="Ø"/>
            </a:pPr>
            <a:r>
              <a:rPr lang="tr-TR" sz="2000" dirty="0" smtClean="0"/>
              <a:t> Teklif Çağrısında belirtilen son başvuru tarihine uyunuz</a:t>
            </a:r>
            <a:endParaRPr lang="tr-TR" sz="2000" dirty="0" smtClean="0">
              <a:solidFill>
                <a:srgbClr val="00206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357166"/>
            <a:ext cx="7851648" cy="142876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3200" dirty="0" smtClean="0"/>
              <a:t/>
            </a:r>
            <a:br>
              <a:rPr lang="tr-TR" sz="3200" dirty="0" smtClean="0"/>
            </a:br>
            <a:r>
              <a:rPr lang="tr-TR" sz="4000" dirty="0" smtClean="0"/>
              <a:t> ÖNEMLİ TAVSİYELER </a:t>
            </a:r>
            <a:br>
              <a:rPr lang="tr-TR" sz="4000" dirty="0" smtClean="0"/>
            </a:br>
            <a:endParaRPr lang="tr-TR" sz="4000" dirty="0"/>
          </a:p>
        </p:txBody>
      </p:sp>
      <p:sp>
        <p:nvSpPr>
          <p:cNvPr id="3" name="2 Alt Başlık"/>
          <p:cNvSpPr>
            <a:spLocks noGrp="1"/>
          </p:cNvSpPr>
          <p:nvPr>
            <p:ph type="subTitle" idx="1"/>
          </p:nvPr>
        </p:nvSpPr>
        <p:spPr>
          <a:xfrm>
            <a:off x="571472" y="1428736"/>
            <a:ext cx="7854696" cy="5429264"/>
          </a:xfrm>
        </p:spPr>
        <p:txBody>
          <a:bodyPr>
            <a:normAutofit/>
          </a:bodyPr>
          <a:lstStyle/>
          <a:p>
            <a:pPr algn="just">
              <a:buFont typeface="Wingdings" pitchFamily="2" charset="2"/>
              <a:buChar char="Ø"/>
            </a:pPr>
            <a:r>
              <a:rPr lang="tr-TR" sz="2000" dirty="0" smtClean="0"/>
              <a:t> Proje için gerekli olan en az ortaklık ilkesine uyunuz: Hareketlilik projelerinde (başvuran kurumun ülkesi dahil olmak üzere) en az iki ortak olmalıdır ve bunlardan birinin mutlaka Avrupa Birliği üyesi olması gerekir.</a:t>
            </a:r>
          </a:p>
          <a:p>
            <a:pPr algn="just">
              <a:buFont typeface="Wingdings" pitchFamily="2" charset="2"/>
              <a:buChar char="Ø"/>
            </a:pPr>
            <a:endParaRPr lang="tr-TR" sz="2000" dirty="0" smtClean="0"/>
          </a:p>
          <a:p>
            <a:pPr algn="just">
              <a:buFont typeface="Wingdings" pitchFamily="2" charset="2"/>
              <a:buChar char="Ø"/>
            </a:pPr>
            <a:r>
              <a:rPr lang="tr-TR" sz="2000" dirty="0" smtClean="0"/>
              <a:t> Projenin İngilizce özetini ilgili bölüme yazınız.</a:t>
            </a:r>
          </a:p>
          <a:p>
            <a:pPr algn="just">
              <a:buFont typeface="Wingdings" pitchFamily="2" charset="2"/>
              <a:buChar char="Ø"/>
            </a:pPr>
            <a:endParaRPr lang="tr-TR" sz="2000" dirty="0" smtClean="0"/>
          </a:p>
          <a:p>
            <a:pPr algn="just">
              <a:buFont typeface="Wingdings" pitchFamily="2" charset="2"/>
              <a:buChar char="Ø"/>
            </a:pPr>
            <a:r>
              <a:rPr lang="tr-TR" sz="2000" dirty="0" smtClean="0"/>
              <a:t> Başvuru formunun 2. Bölümünün sonunda yer alan imza kısmını imzalayınız ve kurum </a:t>
            </a:r>
            <a:r>
              <a:rPr lang="tr-TR" sz="2000" dirty="0" err="1" smtClean="0"/>
              <a:t>mühürü</a:t>
            </a:r>
            <a:r>
              <a:rPr lang="tr-TR" sz="2000" dirty="0" smtClean="0"/>
              <a:t>/kaşesi ile mühürleyiniz/kaşeleyiniz.</a:t>
            </a:r>
          </a:p>
          <a:p>
            <a:pPr algn="just">
              <a:buFont typeface="Wingdings" pitchFamily="2" charset="2"/>
              <a:buChar char="Ø"/>
            </a:pPr>
            <a:endParaRPr lang="tr-TR" sz="2000" dirty="0" smtClean="0"/>
          </a:p>
          <a:p>
            <a:pPr algn="just">
              <a:buFont typeface="Wingdings" pitchFamily="2" charset="2"/>
              <a:buChar char="Ø"/>
            </a:pPr>
            <a:r>
              <a:rPr lang="tr-TR" sz="2000" smtClean="0"/>
              <a:t> Eğer </a:t>
            </a:r>
            <a:r>
              <a:rPr lang="tr-TR" sz="2000" dirty="0" smtClean="0"/>
              <a:t>bir kamu kurumu değilseniz ve talep ettiğiniz hibe miktarı 25.000 Avro’yu aşıyorsa, Hesapların kapandığı son mali yıla ilişkin yasal muhasebe kayıtlarının bir kopyasını ekleyiniz.</a:t>
            </a:r>
            <a:endParaRPr lang="tr-TR" sz="2000" dirty="0" smtClean="0">
              <a:solidFill>
                <a:srgbClr val="00206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357166"/>
            <a:ext cx="7851648" cy="1428760"/>
          </a:xfrm>
        </p:spPr>
        <p:txBody>
          <a:bodyPr>
            <a:normAutofit fontScale="90000"/>
          </a:bodyPr>
          <a:lstStyle/>
          <a:p>
            <a:pPr algn="ct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4000" dirty="0" smtClean="0"/>
              <a:t/>
            </a:r>
            <a:br>
              <a:rPr lang="tr-TR" sz="4000" dirty="0" smtClean="0"/>
            </a:br>
            <a:r>
              <a:rPr lang="tr-TR" sz="3200" dirty="0" smtClean="0"/>
              <a:t/>
            </a:r>
            <a:br>
              <a:rPr lang="tr-TR" sz="3200" dirty="0" smtClean="0"/>
            </a:br>
            <a:r>
              <a:rPr lang="tr-TR" sz="4000" dirty="0" smtClean="0"/>
              <a:t> Hazırlayan </a:t>
            </a:r>
            <a:br>
              <a:rPr lang="tr-TR" sz="4000" dirty="0" smtClean="0"/>
            </a:br>
            <a:endParaRPr lang="tr-TR" sz="4000" dirty="0"/>
          </a:p>
        </p:txBody>
      </p:sp>
      <p:sp>
        <p:nvSpPr>
          <p:cNvPr id="3" name="2 Alt Başlık"/>
          <p:cNvSpPr>
            <a:spLocks noGrp="1"/>
          </p:cNvSpPr>
          <p:nvPr>
            <p:ph type="subTitle" idx="1"/>
          </p:nvPr>
        </p:nvSpPr>
        <p:spPr>
          <a:xfrm>
            <a:off x="571472" y="1428736"/>
            <a:ext cx="7854696" cy="5429264"/>
          </a:xfrm>
          <a:ln>
            <a:solidFill>
              <a:srgbClr val="002060"/>
            </a:solidFill>
          </a:ln>
        </p:spPr>
        <p:txBody>
          <a:bodyPr>
            <a:normAutofit/>
          </a:bodyPr>
          <a:lstStyle/>
          <a:p>
            <a:pPr algn="ctr"/>
            <a:r>
              <a:rPr lang="tr-TR" sz="3200" dirty="0" smtClean="0">
                <a:solidFill>
                  <a:srgbClr val="002060"/>
                </a:solidFill>
              </a:rPr>
              <a:t>MEHMET </a:t>
            </a:r>
            <a:r>
              <a:rPr lang="tr-TR" sz="3200" dirty="0" smtClean="0">
                <a:solidFill>
                  <a:srgbClr val="002060"/>
                </a:solidFill>
              </a:rPr>
              <a:t>NURİ KAYNAR</a:t>
            </a:r>
            <a:endParaRPr lang="tr-TR" sz="3200" dirty="0" smtClean="0">
              <a:solidFill>
                <a:srgbClr val="002060"/>
              </a:solidFill>
            </a:endParaRPr>
          </a:p>
          <a:p>
            <a:pPr algn="ctr"/>
            <a:r>
              <a:rPr lang="tr-TR" sz="3200" dirty="0" smtClean="0">
                <a:solidFill>
                  <a:srgbClr val="002060"/>
                </a:solidFill>
              </a:rPr>
              <a:t>PROJE UZMANI</a:t>
            </a:r>
            <a:endParaRPr lang="tr-TR" sz="3200" dirty="0" smtClean="0">
              <a:solidFill>
                <a:srgbClr val="002060"/>
              </a:solidFill>
            </a:endParaRPr>
          </a:p>
          <a:p>
            <a:pPr algn="ctr"/>
            <a:r>
              <a:rPr lang="tr-TR" sz="3200" dirty="0" err="1" smtClean="0">
                <a:solidFill>
                  <a:srgbClr val="FF0000"/>
                </a:solidFill>
                <a:hlinkClick r:id="rId3"/>
              </a:rPr>
              <a:t>mehmetnurikaynar</a:t>
            </a:r>
            <a:r>
              <a:rPr lang="tr-TR" sz="3200" dirty="0" smtClean="0">
                <a:solidFill>
                  <a:srgbClr val="FF0000"/>
                </a:solidFill>
                <a:hlinkClick r:id="rId3"/>
              </a:rPr>
              <a:t>@</a:t>
            </a:r>
            <a:r>
              <a:rPr lang="tr-TR" sz="3200" dirty="0" err="1" smtClean="0">
                <a:solidFill>
                  <a:srgbClr val="FF0000"/>
                </a:solidFill>
                <a:hlinkClick r:id="rId3"/>
              </a:rPr>
              <a:t>gmail</a:t>
            </a:r>
            <a:r>
              <a:rPr lang="tr-TR" sz="3200" dirty="0" smtClean="0">
                <a:solidFill>
                  <a:srgbClr val="FF0000"/>
                </a:solidFill>
                <a:hlinkClick r:id="rId3"/>
              </a:rPr>
              <a:t>.com</a:t>
            </a:r>
            <a:endParaRPr lang="tr-TR" sz="3200" dirty="0" smtClean="0">
              <a:solidFill>
                <a:srgbClr val="FF0000"/>
              </a:solidFill>
            </a:endParaRPr>
          </a:p>
          <a:p>
            <a:pPr algn="ctr"/>
            <a:endParaRPr lang="tr-TR" sz="3200" dirty="0" smtClean="0">
              <a:solidFill>
                <a:srgbClr val="00206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pPr algn="ctr"/>
            <a:endParaRPr lang="tr-TR" sz="4000" dirty="0"/>
          </a:p>
        </p:txBody>
      </p:sp>
      <p:sp>
        <p:nvSpPr>
          <p:cNvPr id="3" name="2 Alt Başlık"/>
          <p:cNvSpPr>
            <a:spLocks noGrp="1"/>
          </p:cNvSpPr>
          <p:nvPr>
            <p:ph type="subTitle" idx="1"/>
          </p:nvPr>
        </p:nvSpPr>
        <p:spPr/>
        <p:txBody>
          <a:bodyPr/>
          <a:lstStyle/>
          <a:p>
            <a:pPr algn="ctr"/>
            <a:endParaRPr lang="tr-TR" dirty="0" smtClean="0"/>
          </a:p>
          <a:p>
            <a:endParaRPr lang="tr-TR" dirty="0"/>
          </a:p>
        </p:txBody>
      </p:sp>
      <p:graphicFrame>
        <p:nvGraphicFramePr>
          <p:cNvPr id="4" name="3 Tablo"/>
          <p:cNvGraphicFramePr>
            <a:graphicFrameLocks noGrp="1"/>
          </p:cNvGraphicFramePr>
          <p:nvPr/>
        </p:nvGraphicFramePr>
        <p:xfrm>
          <a:off x="1524000" y="1397000"/>
          <a:ext cx="6096001" cy="4226560"/>
        </p:xfrm>
        <a:graphic>
          <a:graphicData uri="http://schemas.openxmlformats.org/drawingml/2006/table">
            <a:tbl>
              <a:tblPr firstRow="1" bandRow="1">
                <a:tableStyleId>{F5AB1C69-6EDB-4FF4-983F-18BD219EF322}</a:tableStyleId>
              </a:tblPr>
              <a:tblGrid>
                <a:gridCol w="1316182"/>
                <a:gridCol w="1717963"/>
                <a:gridCol w="1530928"/>
                <a:gridCol w="1530928"/>
              </a:tblGrid>
              <a:tr h="370840">
                <a:tc gridSpan="4">
                  <a:txBody>
                    <a:bodyPr/>
                    <a:lstStyle/>
                    <a:p>
                      <a:pPr algn="ctr"/>
                      <a:r>
                        <a:rPr kumimoji="0" lang="tr-TR" sz="1800" kern="1200" baseline="0" dirty="0" err="1" smtClean="0"/>
                        <a:t>Hayatboyu</a:t>
                      </a:r>
                      <a:r>
                        <a:rPr kumimoji="0" lang="tr-TR" sz="1800" kern="1200" baseline="0" dirty="0" smtClean="0"/>
                        <a:t> Öğrenme Programı (LLP)</a:t>
                      </a:r>
                      <a:endParaRPr lang="tr-TR" dirty="0"/>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370840">
                <a:tc gridSpan="4">
                  <a:txBody>
                    <a:bodyPr/>
                    <a:lstStyle/>
                    <a:p>
                      <a:pPr algn="ctr"/>
                      <a:r>
                        <a:rPr kumimoji="0" lang="tr-TR" sz="1800" kern="1200" baseline="0" dirty="0" smtClean="0"/>
                        <a:t>1- </a:t>
                      </a:r>
                      <a:r>
                        <a:rPr kumimoji="0" lang="tr-TR" sz="1800" kern="1200" baseline="0" dirty="0" err="1" smtClean="0"/>
                        <a:t>Sektörel</a:t>
                      </a:r>
                      <a:r>
                        <a:rPr kumimoji="0" lang="tr-TR" sz="1800" kern="1200" baseline="0" dirty="0" smtClean="0"/>
                        <a:t> Programlar</a:t>
                      </a:r>
                      <a:endParaRPr lang="tr-TR" dirty="0">
                        <a:latin typeface="+mj-lt"/>
                      </a:endParaRP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370840">
                <a:tc>
                  <a:txBody>
                    <a:bodyPr/>
                    <a:lstStyle/>
                    <a:p>
                      <a:pPr algn="ctr"/>
                      <a:r>
                        <a:rPr kumimoji="0" lang="tr-TR" sz="1800" b="1" kern="1200" baseline="0" dirty="0" err="1" smtClean="0">
                          <a:solidFill>
                            <a:schemeClr val="dk1"/>
                          </a:solidFill>
                          <a:latin typeface="+mn-lt"/>
                          <a:ea typeface="+mn-ea"/>
                          <a:cs typeface="+mn-cs"/>
                        </a:rPr>
                        <a:t>Comenius</a:t>
                      </a:r>
                      <a:endParaRPr kumimoji="0" lang="tr-TR" sz="1800" b="1" kern="1200" baseline="0" dirty="0" smtClean="0">
                        <a:solidFill>
                          <a:schemeClr val="dk1"/>
                        </a:solidFill>
                        <a:latin typeface="+mn-lt"/>
                        <a:ea typeface="+mn-ea"/>
                        <a:cs typeface="+mn-cs"/>
                      </a:endParaRPr>
                    </a:p>
                    <a:p>
                      <a:pPr algn="ctr"/>
                      <a:endParaRPr kumimoji="0" lang="tr-TR" sz="1800" b="1" kern="1200" baseline="0" dirty="0" smtClean="0">
                        <a:solidFill>
                          <a:schemeClr val="dk1"/>
                        </a:solidFill>
                        <a:latin typeface="+mn-lt"/>
                        <a:ea typeface="+mn-ea"/>
                        <a:cs typeface="+mn-cs"/>
                      </a:endParaRPr>
                    </a:p>
                    <a:p>
                      <a:pPr algn="ctr"/>
                      <a:r>
                        <a:rPr kumimoji="0" lang="tr-TR" sz="1800" b="0" kern="1200" baseline="0" dirty="0" smtClean="0">
                          <a:solidFill>
                            <a:schemeClr val="dk1"/>
                          </a:solidFill>
                          <a:latin typeface="+mn-lt"/>
                          <a:ea typeface="+mn-ea"/>
                          <a:cs typeface="+mn-cs"/>
                        </a:rPr>
                        <a:t>Okul Eğitimi</a:t>
                      </a:r>
                      <a:endParaRPr lang="tr-TR" b="0" dirty="0">
                        <a:latin typeface="+mn-lt"/>
                      </a:endParaRPr>
                    </a:p>
                  </a:txBody>
                  <a:tcPr>
                    <a:lnR w="12700" cap="flat" cmpd="sng" algn="ctr">
                      <a:solidFill>
                        <a:schemeClr val="bg1"/>
                      </a:solidFill>
                      <a:prstDash val="solid"/>
                      <a:round/>
                      <a:headEnd type="none" w="med" len="med"/>
                      <a:tailEnd type="none" w="med" len="med"/>
                    </a:lnR>
                  </a:tcPr>
                </a:tc>
                <a:tc>
                  <a:txBody>
                    <a:bodyPr/>
                    <a:lstStyle/>
                    <a:p>
                      <a:pPr algn="ctr"/>
                      <a:r>
                        <a:rPr kumimoji="0" lang="tr-TR" sz="1800" b="1" kern="1200" baseline="0" dirty="0" err="1" smtClean="0">
                          <a:solidFill>
                            <a:schemeClr val="dk1"/>
                          </a:solidFill>
                          <a:latin typeface="+mn-lt"/>
                          <a:ea typeface="+mn-ea"/>
                          <a:cs typeface="+mn-cs"/>
                        </a:rPr>
                        <a:t>Erasmus</a:t>
                      </a:r>
                      <a:endParaRPr kumimoji="0" lang="tr-TR" sz="1800" b="1" kern="1200" baseline="0" dirty="0" smtClean="0">
                        <a:solidFill>
                          <a:schemeClr val="dk1"/>
                        </a:solidFill>
                        <a:latin typeface="+mn-lt"/>
                        <a:ea typeface="+mn-ea"/>
                        <a:cs typeface="+mn-cs"/>
                      </a:endParaRPr>
                    </a:p>
                    <a:p>
                      <a:pPr algn="ctr"/>
                      <a:endParaRPr kumimoji="0" lang="tr-TR" sz="1800" b="1" kern="1200" baseline="0" dirty="0" smtClean="0">
                        <a:solidFill>
                          <a:schemeClr val="dk1"/>
                        </a:solidFill>
                        <a:latin typeface="+mn-lt"/>
                        <a:ea typeface="+mn-ea"/>
                        <a:cs typeface="+mn-cs"/>
                      </a:endParaRPr>
                    </a:p>
                    <a:p>
                      <a:pPr algn="ctr"/>
                      <a:r>
                        <a:rPr kumimoji="0" lang="tr-TR" sz="1800" b="0" kern="1200" baseline="0" dirty="0" smtClean="0">
                          <a:solidFill>
                            <a:schemeClr val="dk1"/>
                          </a:solidFill>
                          <a:latin typeface="+mn-lt"/>
                          <a:ea typeface="+mn-ea"/>
                          <a:cs typeface="+mn-cs"/>
                        </a:rPr>
                        <a:t>Yüksek Öğretim &amp;</a:t>
                      </a:r>
                    </a:p>
                    <a:p>
                      <a:pPr algn="ctr"/>
                      <a:r>
                        <a:rPr kumimoji="0" lang="tr-TR" sz="1800" b="0" kern="1200" baseline="0" dirty="0" smtClean="0">
                          <a:solidFill>
                            <a:schemeClr val="dk1"/>
                          </a:solidFill>
                          <a:latin typeface="+mn-lt"/>
                          <a:ea typeface="+mn-ea"/>
                          <a:cs typeface="+mn-cs"/>
                        </a:rPr>
                        <a:t>İleri Eğitim</a:t>
                      </a:r>
                      <a:endParaRPr lang="tr-TR"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0" lang="tr-TR" sz="1800" b="1" kern="1200" baseline="0" dirty="0" smtClean="0">
                          <a:solidFill>
                            <a:schemeClr val="dk1"/>
                          </a:solidFill>
                          <a:latin typeface="+mn-lt"/>
                          <a:ea typeface="+mn-ea"/>
                          <a:cs typeface="+mn-cs"/>
                        </a:rPr>
                        <a:t>Leonardo da</a:t>
                      </a:r>
                    </a:p>
                    <a:p>
                      <a:pPr algn="ctr"/>
                      <a:r>
                        <a:rPr kumimoji="0" lang="tr-TR" sz="1800" b="1" kern="1200" baseline="0" dirty="0" smtClean="0">
                          <a:solidFill>
                            <a:schemeClr val="dk1"/>
                          </a:solidFill>
                          <a:latin typeface="+mn-lt"/>
                          <a:ea typeface="+mn-ea"/>
                          <a:cs typeface="+mn-cs"/>
                        </a:rPr>
                        <a:t>Vinci</a:t>
                      </a:r>
                    </a:p>
                    <a:p>
                      <a:pPr algn="ctr"/>
                      <a:r>
                        <a:rPr kumimoji="0" lang="tr-TR" sz="1800" b="0" kern="1200" baseline="0" dirty="0" smtClean="0">
                          <a:solidFill>
                            <a:schemeClr val="dk1"/>
                          </a:solidFill>
                          <a:latin typeface="+mn-lt"/>
                          <a:ea typeface="+mn-ea"/>
                          <a:cs typeface="+mn-cs"/>
                        </a:rPr>
                        <a:t>Mesleki Eğitim</a:t>
                      </a:r>
                      <a:endParaRPr lang="tr-TR"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0" lang="tr-TR" sz="1800" b="1" kern="1200" baseline="0" dirty="0" err="1" smtClean="0">
                          <a:solidFill>
                            <a:schemeClr val="dk1"/>
                          </a:solidFill>
                          <a:latin typeface="+mn-lt"/>
                          <a:ea typeface="+mn-ea"/>
                          <a:cs typeface="+mn-cs"/>
                        </a:rPr>
                        <a:t>Grundtvig</a:t>
                      </a:r>
                      <a:endParaRPr kumimoji="0" lang="tr-TR" sz="1800" b="1" kern="1200" baseline="0" dirty="0" smtClean="0">
                        <a:solidFill>
                          <a:schemeClr val="dk1"/>
                        </a:solidFill>
                        <a:latin typeface="+mn-lt"/>
                        <a:ea typeface="+mn-ea"/>
                        <a:cs typeface="+mn-cs"/>
                      </a:endParaRPr>
                    </a:p>
                    <a:p>
                      <a:pPr algn="ctr"/>
                      <a:endParaRPr kumimoji="0" lang="tr-TR" sz="1800" b="1" kern="1200" baseline="0" dirty="0" smtClean="0">
                        <a:solidFill>
                          <a:schemeClr val="dk1"/>
                        </a:solidFill>
                        <a:latin typeface="+mn-lt"/>
                        <a:ea typeface="+mn-ea"/>
                        <a:cs typeface="+mn-cs"/>
                      </a:endParaRPr>
                    </a:p>
                    <a:p>
                      <a:pPr algn="ctr"/>
                      <a:r>
                        <a:rPr kumimoji="0" lang="tr-TR" sz="1800" b="0" kern="1200" baseline="0" dirty="0" smtClean="0">
                          <a:solidFill>
                            <a:schemeClr val="dk1"/>
                          </a:solidFill>
                          <a:latin typeface="+mn-lt"/>
                          <a:ea typeface="+mn-ea"/>
                          <a:cs typeface="+mn-cs"/>
                        </a:rPr>
                        <a:t>Yetişkin Eğitimi</a:t>
                      </a:r>
                      <a:endParaRPr lang="tr-TR" b="0" dirty="0">
                        <a:latin typeface="+mn-lt"/>
                      </a:endParaRPr>
                    </a:p>
                  </a:txBody>
                  <a:tcPr>
                    <a:lnL w="12700" cap="flat" cmpd="sng" algn="ctr">
                      <a:solidFill>
                        <a:schemeClr val="bg1"/>
                      </a:solidFill>
                      <a:prstDash val="solid"/>
                      <a:round/>
                      <a:headEnd type="none" w="med" len="med"/>
                      <a:tailEnd type="none" w="med" len="med"/>
                    </a:lnL>
                  </a:tcPr>
                </a:tc>
              </a:tr>
              <a:tr h="370840">
                <a:tc gridSpan="4">
                  <a:txBody>
                    <a:bodyPr/>
                    <a:lstStyle/>
                    <a:p>
                      <a:pPr algn="ctr"/>
                      <a:r>
                        <a:rPr kumimoji="0" lang="tr-TR" sz="1800" b="1" kern="1200" baseline="0" dirty="0" smtClean="0">
                          <a:solidFill>
                            <a:schemeClr val="dk1"/>
                          </a:solidFill>
                          <a:latin typeface="+mn-lt"/>
                          <a:ea typeface="+mn-ea"/>
                          <a:cs typeface="+mn-cs"/>
                        </a:rPr>
                        <a:t>2- Ortak Konulu Program</a:t>
                      </a:r>
                      <a:endParaRPr lang="tr-TR" dirty="0"/>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370840">
                <a:tc gridSpan="4">
                  <a:txBody>
                    <a:bodyPr/>
                    <a:lstStyle/>
                    <a:p>
                      <a:pPr algn="ctr"/>
                      <a:r>
                        <a:rPr kumimoji="0" lang="tr-TR" sz="1800" b="0" kern="1200" baseline="0" dirty="0" smtClean="0">
                          <a:solidFill>
                            <a:schemeClr val="dk1"/>
                          </a:solidFill>
                          <a:latin typeface="Cambria Math" pitchFamily="18" charset="0"/>
                          <a:ea typeface="Cambria Math" pitchFamily="18" charset="0"/>
                          <a:cs typeface="+mn-cs"/>
                        </a:rPr>
                        <a:t>4 temel faaliyet – Politika geliştirme; Dil Öğretimi; Bilişim; Yaygınlaştırma</a:t>
                      </a:r>
                      <a:endParaRPr lang="tr-TR" b="0" dirty="0">
                        <a:latin typeface="Cambria Math" pitchFamily="18" charset="0"/>
                        <a:ea typeface="Cambria Math" pitchFamily="18" charset="0"/>
                      </a:endParaRP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370840">
                <a:tc gridSpan="4">
                  <a:txBody>
                    <a:bodyPr/>
                    <a:lstStyle/>
                    <a:p>
                      <a:pPr algn="ctr"/>
                      <a:r>
                        <a:rPr kumimoji="0" lang="tr-TR" sz="1800" b="1" kern="1200" baseline="0" dirty="0" smtClean="0">
                          <a:solidFill>
                            <a:schemeClr val="dk1"/>
                          </a:solidFill>
                          <a:latin typeface="+mn-lt"/>
                          <a:ea typeface="+mn-ea"/>
                          <a:cs typeface="+mn-cs"/>
                        </a:rPr>
                        <a:t>3- Jean </a:t>
                      </a:r>
                      <a:r>
                        <a:rPr kumimoji="0" lang="tr-TR" sz="1800" b="1" kern="1200" baseline="0" dirty="0" err="1" smtClean="0">
                          <a:solidFill>
                            <a:schemeClr val="dk1"/>
                          </a:solidFill>
                          <a:latin typeface="+mn-lt"/>
                          <a:ea typeface="+mn-ea"/>
                          <a:cs typeface="+mn-cs"/>
                        </a:rPr>
                        <a:t>Monnet</a:t>
                      </a:r>
                      <a:r>
                        <a:rPr kumimoji="0" lang="tr-TR" sz="1800" b="1" kern="1200" baseline="0" dirty="0" smtClean="0">
                          <a:solidFill>
                            <a:schemeClr val="dk1"/>
                          </a:solidFill>
                          <a:latin typeface="+mn-lt"/>
                          <a:ea typeface="+mn-ea"/>
                          <a:cs typeface="+mn-cs"/>
                        </a:rPr>
                        <a:t> Programı</a:t>
                      </a:r>
                      <a:endParaRPr lang="tr-TR" b="0" dirty="0">
                        <a:latin typeface="Cambria Math" pitchFamily="18" charset="0"/>
                        <a:ea typeface="Cambria Math" pitchFamily="18" charset="0"/>
                      </a:endParaRP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370840">
                <a:tc gridSpan="4">
                  <a:txBody>
                    <a:bodyPr/>
                    <a:lstStyle/>
                    <a:p>
                      <a:pPr algn="ctr"/>
                      <a:r>
                        <a:rPr kumimoji="0" lang="tr-TR" sz="1800" b="0" kern="1200" baseline="0" dirty="0" smtClean="0">
                          <a:solidFill>
                            <a:schemeClr val="dk1"/>
                          </a:solidFill>
                          <a:latin typeface="+mn-lt"/>
                          <a:ea typeface="+mn-ea"/>
                          <a:cs typeface="+mn-cs"/>
                        </a:rPr>
                        <a:t>3 temel faaliyet – Jean </a:t>
                      </a:r>
                      <a:r>
                        <a:rPr kumimoji="0" lang="tr-TR" sz="1800" b="0" kern="1200" baseline="0" dirty="0" err="1" smtClean="0">
                          <a:solidFill>
                            <a:schemeClr val="dk1"/>
                          </a:solidFill>
                          <a:latin typeface="+mn-lt"/>
                          <a:ea typeface="+mn-ea"/>
                          <a:cs typeface="+mn-cs"/>
                        </a:rPr>
                        <a:t>Monnet</a:t>
                      </a:r>
                      <a:r>
                        <a:rPr kumimoji="0" lang="tr-TR" sz="1800" b="0" kern="1200" baseline="0" dirty="0" smtClean="0">
                          <a:solidFill>
                            <a:schemeClr val="dk1"/>
                          </a:solidFill>
                          <a:latin typeface="+mn-lt"/>
                          <a:ea typeface="+mn-ea"/>
                          <a:cs typeface="+mn-cs"/>
                        </a:rPr>
                        <a:t>; Avrupalı Kurumlar;</a:t>
                      </a:r>
                    </a:p>
                    <a:p>
                      <a:pPr algn="ctr"/>
                      <a:r>
                        <a:rPr kumimoji="0" lang="tr-TR" sz="1800" b="0" kern="1200" baseline="0" dirty="0" smtClean="0">
                          <a:solidFill>
                            <a:schemeClr val="dk1"/>
                          </a:solidFill>
                          <a:latin typeface="+mn-lt"/>
                          <a:ea typeface="+mn-ea"/>
                          <a:cs typeface="+mn-cs"/>
                        </a:rPr>
                        <a:t>Avrupalı Topluluklar</a:t>
                      </a:r>
                      <a:endParaRPr lang="tr-TR" b="0" dirty="0">
                        <a:latin typeface="Cambria Math" pitchFamily="18" charset="0"/>
                        <a:ea typeface="Cambria Math" pitchFamily="18" charset="0"/>
                      </a:endParaRPr>
                    </a:p>
                  </a:txBody>
                  <a:tcPr/>
                </a:tc>
                <a:tc hMerge="1">
                  <a:txBody>
                    <a:bodyPr/>
                    <a:lstStyle/>
                    <a:p>
                      <a:endParaRPr lang="tr-TR"/>
                    </a:p>
                  </a:txBody>
                  <a:tcPr/>
                </a:tc>
                <a:tc hMerge="1">
                  <a:txBody>
                    <a:bodyPr/>
                    <a:lstStyle/>
                    <a:p>
                      <a:endParaRPr lang="tr-TR"/>
                    </a:p>
                  </a:txBody>
                  <a:tcPr/>
                </a:tc>
                <a:tc hMerge="1">
                  <a:txBody>
                    <a:bodyPr/>
                    <a:lstStyle/>
                    <a:p>
                      <a:endParaRPr lang="tr-TR"/>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pPr algn="ctr"/>
            <a:r>
              <a:rPr lang="tr-TR" sz="4000" dirty="0" smtClean="0"/>
              <a:t/>
            </a:r>
            <a:br>
              <a:rPr lang="tr-TR" sz="4000" dirty="0" smtClean="0"/>
            </a:br>
            <a:r>
              <a:rPr lang="tr-TR" sz="4000" dirty="0" smtClean="0"/>
              <a:t>LEONARDO DA VİNCİ PROGRAMI</a:t>
            </a:r>
            <a:br>
              <a:rPr lang="tr-TR" sz="40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33400" y="2643182"/>
            <a:ext cx="7854696" cy="3071834"/>
          </a:xfrm>
        </p:spPr>
        <p:txBody>
          <a:bodyPr>
            <a:normAutofit fontScale="70000" lnSpcReduction="20000"/>
          </a:bodyPr>
          <a:lstStyle/>
          <a:p>
            <a:pPr algn="ctr">
              <a:lnSpc>
                <a:spcPct val="170000"/>
              </a:lnSpc>
            </a:pPr>
            <a:endParaRPr lang="tr-TR" dirty="0" smtClean="0"/>
          </a:p>
          <a:p>
            <a:pPr algn="just">
              <a:lnSpc>
                <a:spcPct val="170000"/>
              </a:lnSpc>
            </a:pPr>
            <a:r>
              <a:rPr lang="tr-TR" dirty="0" smtClean="0"/>
              <a:t>AB Mesleki Eğitim Programı olan Leonardo da Vinci Programı, </a:t>
            </a:r>
            <a:r>
              <a:rPr lang="tr-TR" b="1" dirty="0" smtClean="0"/>
              <a:t>AB'ne üye ve aday ülkelerin mesleki eğitime yönelik politikalarını desteklemek ve geliştirmek için yürütülen bir programdır. </a:t>
            </a:r>
            <a:r>
              <a:rPr lang="tr-TR" dirty="0" smtClean="0"/>
              <a:t>Bu program, ülkeler arası işbirliğinin kullanılarak mesleki eğitim sistemleri ile uygulamalarında kalitenin geliştirilmesini, yeniliklerin teşvik edilmesini ve Avrupa boyutunun yükseltilmesini amaç edinmiştir.</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3400" y="857232"/>
            <a:ext cx="7851648" cy="2000264"/>
          </a:xfrm>
        </p:spPr>
        <p:txBody>
          <a:bodyPr>
            <a:normAutofit fontScale="90000"/>
          </a:bodyPr>
          <a:lstStyle/>
          <a:p>
            <a:pPr algn="ctr"/>
            <a:r>
              <a:rPr lang="tr-TR" sz="4000" dirty="0" smtClean="0"/>
              <a:t/>
            </a:r>
            <a:br>
              <a:rPr lang="tr-TR" sz="4000" dirty="0" smtClean="0"/>
            </a:br>
            <a:r>
              <a:rPr lang="tr-TR" sz="4000" dirty="0" smtClean="0"/>
              <a:t>LEONARDO DA VİNCİ PROGRAMI FAALİYET TÜRLERİ</a:t>
            </a:r>
            <a:br>
              <a:rPr lang="tr-TR" sz="4000" dirty="0" smtClean="0"/>
            </a:br>
            <a:r>
              <a:rPr lang="tr-TR" sz="4000" dirty="0" smtClean="0"/>
              <a:t>1. Hareketlilik</a:t>
            </a:r>
            <a:br>
              <a:rPr lang="tr-TR" sz="40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33400" y="1857364"/>
            <a:ext cx="7854696" cy="5000636"/>
          </a:xfrm>
        </p:spPr>
        <p:txBody>
          <a:bodyPr>
            <a:normAutofit fontScale="25000" lnSpcReduction="20000"/>
          </a:bodyPr>
          <a:lstStyle/>
          <a:p>
            <a:pPr algn="ctr"/>
            <a:endParaRPr lang="tr-TR" dirty="0" smtClean="0"/>
          </a:p>
          <a:p>
            <a:pPr algn="just">
              <a:lnSpc>
                <a:spcPct val="170000"/>
              </a:lnSpc>
            </a:pPr>
            <a:r>
              <a:rPr lang="tr-TR" sz="6400" dirty="0" smtClean="0"/>
              <a:t>Temel düzeyde mesleki eğitim almakta olan öğrenciler (IVT) ile, işsizler de dahil olmak üzere işgücü dünyasındaki kişiler (PLM) ve mesleki eğitimden sorumlu kişilerin (VETPRO) katıldığı ülkelerarası staj ve çalışma ziyareti olarak adlandırılabilecek hareketlilik faaliyetleridir. Burada esas nokta, temel mesleki eğitim ve sürekli mesleki eğitimin Avrupa boyutunun güçlendirilmesi, kişilerin teori ve uygulama içeren faaliyetlerden, özellikle iş bağlantılı eğitimle deneyim kazanmaya teşvik edilmesi, dil becerilerinin, ülkelerarası bağlantıların, eğitmenler ve insan kaynakları yöneticileri için başarılı uygulamaların değişimlerinin geliştirilmesidir. Bu tür bir faaliyet alanı mesleki eğitim alanındaki tüm sosyal ortakların bir araya gelmesini sağlayarak hem ülkelerarası işbirliğinin hem de iş dünyası ile eğitim kurumları arasındaki ilişkilerin güçlendirilmesi için yararlıdır. Bu programa başvurular kurumsal düzeyde yapılmaktadır ve 2010 yılı için son başvuru tarihi </a:t>
            </a:r>
            <a:r>
              <a:rPr lang="tr-TR" sz="6400" b="1" dirty="0" smtClean="0"/>
              <a:t>olan 5 Şubat 2010'dur.  </a:t>
            </a:r>
          </a:p>
          <a:p>
            <a:pPr algn="just">
              <a:lnSpc>
                <a:spcPct val="170000"/>
              </a:lnSpc>
            </a:pPr>
            <a:r>
              <a:rPr lang="tr-TR" b="1" dirty="0" smtClean="0"/>
              <a:t/>
            </a:r>
            <a:br>
              <a:rPr lang="tr-TR" b="1" dirty="0" smtClean="0"/>
            </a:br>
            <a:endParaRPr lang="tr-TR" dirty="0" smtClean="0"/>
          </a:p>
          <a:p>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214422"/>
            <a:ext cx="7851648" cy="2000264"/>
          </a:xfrm>
        </p:spPr>
        <p:txBody>
          <a:bodyPr>
            <a:normAutofit fontScale="90000"/>
          </a:bodyPr>
          <a:lstStyle/>
          <a:p>
            <a:pPr algn="ctr"/>
            <a:r>
              <a:rPr lang="tr-TR" sz="4000" dirty="0" smtClean="0"/>
              <a:t/>
            </a:r>
            <a:br>
              <a:rPr lang="tr-TR" sz="4000" dirty="0" smtClean="0"/>
            </a:br>
            <a:r>
              <a:rPr lang="tr-TR" sz="4000" dirty="0" smtClean="0"/>
              <a:t>LEONARDO DA VİNCİ PROGRAMI FAALİYET TÜRLERİ</a:t>
            </a:r>
            <a:br>
              <a:rPr lang="tr-TR" sz="4000" dirty="0" smtClean="0"/>
            </a:br>
            <a:r>
              <a:rPr lang="tr-TR" sz="4000" dirty="0" smtClean="0"/>
              <a:t>2. </a:t>
            </a:r>
            <a:r>
              <a:rPr lang="tr-TR" sz="3600" dirty="0" smtClean="0"/>
              <a:t>Yenilik Transferi </a:t>
            </a:r>
            <a:br>
              <a:rPr lang="tr-TR" sz="36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33400" y="1857364"/>
            <a:ext cx="7854696" cy="5000636"/>
          </a:xfrm>
        </p:spPr>
        <p:txBody>
          <a:bodyPr>
            <a:normAutofit fontScale="47500" lnSpcReduction="20000"/>
          </a:bodyPr>
          <a:lstStyle/>
          <a:p>
            <a:pPr algn="ctr"/>
            <a:endParaRPr lang="tr-TR" dirty="0" smtClean="0"/>
          </a:p>
          <a:p>
            <a:pPr algn="just">
              <a:lnSpc>
                <a:spcPct val="170000"/>
              </a:lnSpc>
            </a:pPr>
            <a:r>
              <a:rPr lang="tr-TR" sz="3300" dirty="0" smtClean="0"/>
              <a:t>Leonardo da Vinci programı faaliyetlerinden biri olan Yenilik Transferi Projeleri, mesleki eğitim ve öğretimi geliştirmek ve teşvik etmek amacıyla daha önceden yapılmış Leonardo da Vinci veya başka yenilikçi proje sonuçlarının ya da çıktılarının yeni ülkelere, bölgelere ya da sektörlere transfer edilmesi amacıyla hazırlanan çok ortaklı projelerdir.   Bu projeler program katılımcısı en az üç ülkeden üç kurumun ortaklığıyla yapılmaktadır. Bu projelerin amacı hedef kitle ya da sektör için yenilikçi eğitim araçlarını ve imkanlarını kazandırmaktır.</a:t>
            </a:r>
          </a:p>
          <a:p>
            <a:pPr algn="ctr">
              <a:lnSpc>
                <a:spcPct val="170000"/>
              </a:lnSpc>
            </a:pPr>
            <a:r>
              <a:rPr lang="tr-TR" sz="3300" dirty="0" smtClean="0"/>
              <a:t>2010 yılı başvuru tarihi </a:t>
            </a:r>
            <a:r>
              <a:rPr lang="tr-TR" sz="3300" b="1" dirty="0" smtClean="0"/>
              <a:t>26 Şubat 2010</a:t>
            </a:r>
            <a:r>
              <a:rPr lang="tr-TR" sz="3300" dirty="0" smtClean="0"/>
              <a:t> olacaktır. </a:t>
            </a:r>
          </a:p>
          <a:p>
            <a:pPr algn="just">
              <a:lnSpc>
                <a:spcPct val="170000"/>
              </a:lnSpc>
            </a:pPr>
            <a:r>
              <a:rPr lang="tr-TR" dirty="0" smtClean="0"/>
              <a:t/>
            </a:r>
            <a:br>
              <a:rPr lang="tr-TR" dirty="0" smtClean="0"/>
            </a:br>
            <a:r>
              <a:rPr lang="tr-TR" b="1" dirty="0" smtClean="0"/>
              <a:t/>
            </a:r>
            <a:br>
              <a:rPr lang="tr-TR" b="1" dirty="0" smtClean="0"/>
            </a:br>
            <a:r>
              <a:rPr lang="tr-TR" b="1" dirty="0" smtClean="0"/>
              <a:t> </a:t>
            </a:r>
          </a:p>
          <a:p>
            <a:pPr algn="just">
              <a:lnSpc>
                <a:spcPct val="170000"/>
              </a:lnSpc>
            </a:pPr>
            <a:endParaRPr lang="tr-TR" dirty="0" smtClean="0"/>
          </a:p>
          <a:p>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214422"/>
            <a:ext cx="7851648" cy="2000264"/>
          </a:xfrm>
        </p:spPr>
        <p:txBody>
          <a:bodyPr>
            <a:normAutofit fontScale="90000"/>
          </a:bodyPr>
          <a:lstStyle/>
          <a:p>
            <a:pPr algn="ctr"/>
            <a:r>
              <a:rPr lang="tr-TR" sz="4000" dirty="0" smtClean="0"/>
              <a:t/>
            </a:r>
            <a:br>
              <a:rPr lang="tr-TR" sz="4000" dirty="0" smtClean="0"/>
            </a:br>
            <a:r>
              <a:rPr lang="tr-TR" sz="4000" dirty="0" smtClean="0"/>
              <a:t>LEONARDO DA VİNCİ PROGRAMI FAALİYET TÜRLERİ</a:t>
            </a:r>
            <a:br>
              <a:rPr lang="tr-TR" sz="4000" dirty="0" smtClean="0"/>
            </a:br>
            <a:r>
              <a:rPr lang="tr-TR" sz="4000" dirty="0" smtClean="0"/>
              <a:t>3. </a:t>
            </a:r>
            <a:r>
              <a:rPr lang="tr-TR" sz="3200" dirty="0" smtClean="0"/>
              <a:t>Ortaklık Projeleri </a:t>
            </a:r>
            <a:r>
              <a:rPr lang="tr-TR" sz="3600" dirty="0" smtClean="0"/>
              <a:t/>
            </a:r>
            <a:br>
              <a:rPr lang="tr-TR" sz="36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33400" y="1857364"/>
            <a:ext cx="7854696" cy="5000636"/>
          </a:xfrm>
        </p:spPr>
        <p:txBody>
          <a:bodyPr>
            <a:normAutofit fontScale="62500" lnSpcReduction="20000"/>
          </a:bodyPr>
          <a:lstStyle/>
          <a:p>
            <a:pPr algn="ctr"/>
            <a:endParaRPr lang="tr-TR" dirty="0" smtClean="0"/>
          </a:p>
          <a:p>
            <a:pPr algn="just">
              <a:lnSpc>
                <a:spcPct val="170000"/>
              </a:lnSpc>
            </a:pPr>
            <a:r>
              <a:rPr lang="tr-TR" dirty="0" smtClean="0"/>
              <a:t>Leonardo da Vinci Programı kapsamındaki  "Leonardo Ortaklıkları" </a:t>
            </a:r>
            <a:r>
              <a:rPr lang="tr-TR" b="1" dirty="0" smtClean="0"/>
              <a:t>proje tabanlı bir faaliyettir.</a:t>
            </a:r>
            <a:r>
              <a:rPr lang="tr-TR" dirty="0" smtClean="0"/>
              <a:t> Ortaklık faaliyetinde </a:t>
            </a:r>
            <a:r>
              <a:rPr lang="tr-TR" b="1" dirty="0" smtClean="0"/>
              <a:t>ürün ya da çıktı amaçlı ve işbirliğini kuvvetlendirici nitelikte ortaklıklar</a:t>
            </a:r>
            <a:r>
              <a:rPr lang="tr-TR" dirty="0" smtClean="0"/>
              <a:t> oluşturulacak ve bu amaca yönelik çalışma ziyaretleri gerçekleştirilmelidir. </a:t>
            </a:r>
            <a:r>
              <a:rPr lang="tr-TR" b="1" dirty="0" smtClean="0"/>
              <a:t>Faaliyet en az 3 farklı ülkeden ortaklar içermeli ve bu ortaklardan en az bir tanesi AB üyesi olmalıdır.</a:t>
            </a:r>
            <a:r>
              <a:rPr lang="tr-TR" dirty="0" smtClean="0"/>
              <a:t> Proje teklifleri, AB ülkeleri dillerinden birinde hazırlanır ve teklifteki her kuruluş (koordinatör ortak veya ortak) aynı başvuru formunu kendi ülkesindeki ulusal ajans görevi yapan kuruma sunar.</a:t>
            </a:r>
          </a:p>
          <a:p>
            <a:pPr algn="just">
              <a:lnSpc>
                <a:spcPct val="170000"/>
              </a:lnSpc>
              <a:spcBef>
                <a:spcPts val="1800"/>
              </a:spcBef>
            </a:pPr>
            <a:r>
              <a:rPr lang="tr-TR" b="1" dirty="0" smtClean="0"/>
              <a:t>Mesleki eğitim ile ilgili tüm kurum ve kuruluşların (okul, STK, KOBİ vb.)</a:t>
            </a:r>
            <a:r>
              <a:rPr lang="tr-TR" dirty="0" smtClean="0"/>
              <a:t> proje hazırlayarak katılabilecekleri faaliyet alanında projeler için son başvuru tarihi </a:t>
            </a:r>
            <a:r>
              <a:rPr lang="tr-TR" b="1" dirty="0" smtClean="0"/>
              <a:t>19 Şubat 2010</a:t>
            </a:r>
            <a:r>
              <a:rPr lang="tr-TR" dirty="0" smtClean="0"/>
              <a:t>'dur</a:t>
            </a:r>
          </a:p>
          <a:p>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214422"/>
            <a:ext cx="7851648" cy="2000264"/>
          </a:xfrm>
        </p:spPr>
        <p:txBody>
          <a:bodyPr>
            <a:normAutofit fontScale="90000"/>
          </a:bodyPr>
          <a:lstStyle/>
          <a:p>
            <a:pPr algn="ctr"/>
            <a:r>
              <a:rPr lang="tr-TR" sz="4000" dirty="0" smtClean="0"/>
              <a:t/>
            </a:r>
            <a:br>
              <a:rPr lang="tr-TR" sz="4000" dirty="0" smtClean="0"/>
            </a:br>
            <a:r>
              <a:rPr lang="tr-TR" sz="4000" dirty="0" smtClean="0"/>
              <a:t>LEONARDO DA VİNCİ PROGRAMI FAALİYET TÜRLERİ</a:t>
            </a:r>
            <a:br>
              <a:rPr lang="tr-TR" sz="4000" dirty="0" smtClean="0"/>
            </a:br>
            <a:r>
              <a:rPr lang="tr-TR" sz="4000" dirty="0" smtClean="0"/>
              <a:t>4.Avrupa Dil Ödülü</a:t>
            </a:r>
            <a:r>
              <a:rPr lang="tr-TR" sz="3600" dirty="0" smtClean="0"/>
              <a:t/>
            </a:r>
            <a:br>
              <a:rPr lang="tr-TR" sz="36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33400" y="1857364"/>
            <a:ext cx="7854696" cy="5000636"/>
          </a:xfrm>
        </p:spPr>
        <p:txBody>
          <a:bodyPr>
            <a:normAutofit/>
          </a:bodyPr>
          <a:lstStyle/>
          <a:p>
            <a:pPr algn="ctr"/>
            <a:endParaRPr lang="tr-TR" dirty="0" smtClean="0"/>
          </a:p>
          <a:p>
            <a:pPr algn="just">
              <a:lnSpc>
                <a:spcPct val="150000"/>
              </a:lnSpc>
            </a:pPr>
            <a:r>
              <a:rPr lang="tr-TR" dirty="0" smtClean="0"/>
              <a:t>Avrupa Dil Ödülü'nün amacı, dil eğitim ve öğretimi alanındaki en yeni ve uygulamada performansı en yüksek yaklaşımları, yöntemleri ve teknikleri teşvik etmek ve Avrupa genelinde yaygınlaştırmaktır</a:t>
            </a: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214422"/>
            <a:ext cx="7851648" cy="2000264"/>
          </a:xfrm>
        </p:spPr>
        <p:txBody>
          <a:bodyPr>
            <a:normAutofit fontScale="90000"/>
          </a:bodyPr>
          <a:lstStyle/>
          <a:p>
            <a:pPr algn="ctr"/>
            <a:r>
              <a:rPr lang="tr-TR" sz="4000" dirty="0" smtClean="0"/>
              <a:t/>
            </a:r>
            <a:br>
              <a:rPr lang="tr-TR" sz="4000" dirty="0" smtClean="0"/>
            </a:br>
            <a:r>
              <a:rPr lang="tr-TR" sz="4000" dirty="0" smtClean="0"/>
              <a:t>LEONARDO DA VİNCİ PROGRAMI FAALİYET TÜRLERİ</a:t>
            </a:r>
            <a:br>
              <a:rPr lang="tr-TR" sz="4000" dirty="0" smtClean="0"/>
            </a:br>
            <a:r>
              <a:rPr lang="tr-TR" sz="4000" dirty="0" smtClean="0"/>
              <a:t>5. </a:t>
            </a:r>
            <a:r>
              <a:rPr lang="tr-TR" sz="3600" dirty="0" smtClean="0"/>
              <a:t>Hazırlık Ziyaretleri </a:t>
            </a:r>
            <a:br>
              <a:rPr lang="tr-TR" sz="3600" dirty="0" smtClean="0"/>
            </a:br>
            <a:r>
              <a:rPr lang="tr-TR" sz="4000" dirty="0" smtClean="0"/>
              <a:t/>
            </a:r>
            <a:br>
              <a:rPr lang="tr-TR" sz="4000" dirty="0" smtClean="0"/>
            </a:br>
            <a:endParaRPr lang="tr-TR" sz="4000" dirty="0"/>
          </a:p>
        </p:txBody>
      </p:sp>
      <p:sp>
        <p:nvSpPr>
          <p:cNvPr id="3" name="2 Alt Başlık"/>
          <p:cNvSpPr>
            <a:spLocks noGrp="1"/>
          </p:cNvSpPr>
          <p:nvPr>
            <p:ph type="subTitle" idx="1"/>
          </p:nvPr>
        </p:nvSpPr>
        <p:spPr>
          <a:xfrm>
            <a:off x="533400" y="1857364"/>
            <a:ext cx="7854696" cy="5000636"/>
          </a:xfrm>
        </p:spPr>
        <p:txBody>
          <a:bodyPr>
            <a:normAutofit/>
          </a:bodyPr>
          <a:lstStyle/>
          <a:p>
            <a:pPr algn="ctr"/>
            <a:endParaRPr lang="tr-TR" dirty="0" smtClean="0"/>
          </a:p>
          <a:p>
            <a:pPr algn="just">
              <a:lnSpc>
                <a:spcPct val="150000"/>
              </a:lnSpc>
            </a:pPr>
            <a:r>
              <a:rPr lang="tr-TR" dirty="0" smtClean="0"/>
              <a:t>Leonardo da Vinci Programı kapsamında sunulacak projelere  hazırlık yapmak amacıyla kuruluşlara, proje ortaklarını daha yakından tanımaları, çalışma planı hazırlamaları ve başvuru formu ile diğer gerekli dokümanları birlikte doldurmaları için verilen bir imkandır.</a:t>
            </a:r>
            <a:endParaRPr lang="tr-T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330</TotalTime>
  <Words>1811</Words>
  <Application>Microsoft Office PowerPoint</Application>
  <PresentationFormat>Ekran Gösterisi (4:3)</PresentationFormat>
  <Paragraphs>201</Paragraphs>
  <Slides>29</Slides>
  <Notes>29</Notes>
  <HiddenSlides>0</HiddenSlides>
  <MMClips>0</MMClips>
  <ScaleCrop>false</ScaleCrop>
  <HeadingPairs>
    <vt:vector size="4" baseType="variant">
      <vt:variant>
        <vt:lpstr>Tema</vt:lpstr>
      </vt:variant>
      <vt:variant>
        <vt:i4>1</vt:i4>
      </vt:variant>
      <vt:variant>
        <vt:lpstr>Slayt Başlıkları</vt:lpstr>
      </vt:variant>
      <vt:variant>
        <vt:i4>29</vt:i4>
      </vt:variant>
    </vt:vector>
  </HeadingPairs>
  <TitlesOfParts>
    <vt:vector size="30" baseType="lpstr">
      <vt:lpstr>Akış</vt:lpstr>
      <vt:lpstr>HAYAT BOYU ÖĞRENME PROGRAMI 2007-2010 LEONARDO DA VİNCİ PROGRAMI</vt:lpstr>
      <vt:lpstr>Hayatboyu Öğrenme Programı (LLP)  </vt:lpstr>
      <vt:lpstr>Slayt 3</vt:lpstr>
      <vt:lpstr> LEONARDO DA VİNCİ PROGRAMI  </vt:lpstr>
      <vt:lpstr> LEONARDO DA VİNCİ PROGRAMI FAALİYET TÜRLERİ 1. Hareketlilik  </vt:lpstr>
      <vt:lpstr> LEONARDO DA VİNCİ PROGRAMI FAALİYET TÜRLERİ 2. Yenilik Transferi   </vt:lpstr>
      <vt:lpstr> LEONARDO DA VİNCİ PROGRAMI FAALİYET TÜRLERİ 3. Ortaklık Projeleri   </vt:lpstr>
      <vt:lpstr> LEONARDO DA VİNCİ PROGRAMI FAALİYET TÜRLERİ 4.Avrupa Dil Ödülü  </vt:lpstr>
      <vt:lpstr> LEONARDO DA VİNCİ PROGRAMI FAALİYET TÜRLERİ 5. Hazırlık Ziyaretleri   </vt:lpstr>
      <vt:lpstr> LEONARDO DA VİNCİ HAREKETLİLİK PROJELERİ FAALİYET TÜRLERİ  </vt:lpstr>
      <vt:lpstr> LEONARDO DA VİNCİ HAREKETLİLİK PROJELERİ FAALİYET TÜRLERİ  </vt:lpstr>
      <vt:lpstr> LEONARDO DA VİNCİ HAREKETLİLİK PROJELERİ FAALİYET TÜRLERİ  </vt:lpstr>
      <vt:lpstr>    LEONARDO DA VİNCİ HAREKETLİLİK PROJELERİ FAALİYET TÜRLERİ  1. Temel Mesleki Eğitim Almakta Olanlar (IVT)  </vt:lpstr>
      <vt:lpstr>    LEONARDO DA VİNCİ HAREKETLİLİK PROJELERİ FAALİYET TÜRLERİ  2. İş Piyasasındaki Kişiler (PLM)  </vt:lpstr>
      <vt:lpstr>    LEONARDO DA VİNCİ HAREKETLİLİK PROJELERİ FAALİYET TÜRLERİ   </vt:lpstr>
      <vt:lpstr>    LEONARDO DA VİNCİ HAREKETLİLİK PROJELERİ FAALİYET TÜRLERİ  3. Mesleki Eğitim ve Öğretim Uzmanları (VETPRO)  </vt:lpstr>
      <vt:lpstr>    LEONARDO DA VİNCİ HAREKETLİLİK PROJELERİ UYGULAMALARINDA TEMEL İLKELER  </vt:lpstr>
      <vt:lpstr>    LEONARDO DA VİNCİ HAREKETLİLİK PROJELERİ FAALİYETLERİNİN  TEMEL İLKELERİ 1. IVT ve PLM   </vt:lpstr>
      <vt:lpstr>    LEONARDO DA VİNCİ HAREKETLİLİK PROJELERİ FAALİYETLERİNİN  TEMEL İLKELERİ 1. IVT ve PLM   </vt:lpstr>
      <vt:lpstr>    LEONARDO DA VİNCİ HAREKETLİLİK PROJELERİ FAALİYETLERİNİN  TEMEL İLKELERİ 2. VETPRO  </vt:lpstr>
      <vt:lpstr>           ÖNEMLİ UYARILAR  </vt:lpstr>
      <vt:lpstr>           ÖNEMLİ UYARILAR  </vt:lpstr>
      <vt:lpstr>           ÖNEMLİ UYARILAR  </vt:lpstr>
      <vt:lpstr>           ÖNEMLİ TAVSİYELER  </vt:lpstr>
      <vt:lpstr>           ÖNEMLİ TAVSİYELER  </vt:lpstr>
      <vt:lpstr>           ÖNEMLİ TAVSİYELER  </vt:lpstr>
      <vt:lpstr>           ÖNEMLİ TAVSİYELER  </vt:lpstr>
      <vt:lpstr>           ÖNEMLİ TAVSİYELER  </vt:lpstr>
      <vt:lpstr>           Hazırlayan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mb</dc:creator>
  <cp:lastModifiedBy>x</cp:lastModifiedBy>
  <cp:revision>21</cp:revision>
  <dcterms:created xsi:type="dcterms:W3CDTF">2009-12-27T16:39:11Z</dcterms:created>
  <dcterms:modified xsi:type="dcterms:W3CDTF">2010-01-05T12:58:22Z</dcterms:modified>
</cp:coreProperties>
</file>