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63" r:id="rId3"/>
    <p:sldId id="272" r:id="rId4"/>
    <p:sldId id="275" r:id="rId5"/>
    <p:sldId id="293" r:id="rId6"/>
    <p:sldId id="257" r:id="rId7"/>
    <p:sldId id="277" r:id="rId8"/>
    <p:sldId id="281" r:id="rId9"/>
    <p:sldId id="274" r:id="rId10"/>
    <p:sldId id="259" r:id="rId11"/>
    <p:sldId id="280" r:id="rId12"/>
    <p:sldId id="273" r:id="rId13"/>
    <p:sldId id="264" r:id="rId14"/>
    <p:sldId id="288" r:id="rId15"/>
    <p:sldId id="284" r:id="rId16"/>
    <p:sldId id="261" r:id="rId17"/>
    <p:sldId id="289" r:id="rId18"/>
    <p:sldId id="262" r:id="rId19"/>
    <p:sldId id="285" r:id="rId20"/>
    <p:sldId id="266" r:id="rId21"/>
    <p:sldId id="283" r:id="rId22"/>
    <p:sldId id="279" r:id="rId23"/>
    <p:sldId id="292" r:id="rId24"/>
    <p:sldId id="278" r:id="rId25"/>
    <p:sldId id="286" r:id="rId26"/>
    <p:sldId id="265" r:id="rId27"/>
    <p:sldId id="290" r:id="rId28"/>
    <p:sldId id="276" r:id="rId29"/>
    <p:sldId id="256" r:id="rId30"/>
    <p:sldId id="271" r:id="rId31"/>
    <p:sldId id="282" r:id="rId32"/>
    <p:sldId id="291" r:id="rId33"/>
  </p:sldIdLst>
  <p:sldSz cx="9144000" cy="6858000" type="screen4x3"/>
  <p:notesSz cx="6858000" cy="9144000"/>
  <p:custShowLst>
    <p:custShow name="Özel Gösteri 1" id="0">
      <p:sldLst>
        <p:sld r:id="rId2"/>
        <p:sld r:id="rId3"/>
        <p:sld r:id="rId4"/>
        <p:sld r:id="rId5"/>
        <p:sld r:id="rId6"/>
        <p:sld r:id="rId7"/>
        <p:sld r:id="rId8"/>
        <p:sld r:id="rId9"/>
        <p:sld r:id="rId10"/>
        <p:sld r:id="rId11"/>
        <p:sld r:id="rId12"/>
        <p:sld r:id="rId13"/>
        <p:sld r:id="rId14"/>
        <p:sld r:id="rId15"/>
        <p:sld r:id="rId16"/>
        <p:sld r:id="rId17"/>
        <p:sld r:id="rId18"/>
        <p:sld r:id="rId19"/>
        <p:sld r:id="rId20"/>
        <p:sld r:id="rId21"/>
        <p:sld r:id="rId22"/>
        <p:sld r:id="rId23"/>
        <p:sld r:id="rId24"/>
        <p:sld r:id="rId25"/>
        <p:sld r:id="rId26"/>
        <p:sld r:id="rId27"/>
        <p:sld r:id="rId28"/>
        <p:sld r:id="rId29"/>
        <p:sld r:id="rId30"/>
        <p:sld r:id="rId31"/>
        <p:sld r:id="rId32"/>
        <p:sld r:id="rId33"/>
      </p:sldLst>
    </p:custShow>
  </p:custShowLst>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B41818"/>
    <a:srgbClr val="00CC00"/>
    <a:srgbClr val="0066CC"/>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94" autoAdjust="0"/>
    <p:restoredTop sz="94660"/>
  </p:normalViewPr>
  <p:slideViewPr>
    <p:cSldViewPr>
      <p:cViewPr varScale="1">
        <p:scale>
          <a:sx n="76" d="100"/>
          <a:sy n="76" d="100"/>
        </p:scale>
        <p:origin x="-49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90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F889211B-CC2C-4A90-BED1-365CA0B5988A}" type="datetimeFigureOut">
              <a:rPr lang="tr-TR"/>
              <a:pPr>
                <a:defRPr/>
              </a:pPr>
              <a:t>08.02.2010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C50487E-0DF9-4131-8BC5-DA9BC0A22171}"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2D762E45-6824-471D-8E84-1C7AB9480425}" type="datetimeFigureOut">
              <a:rPr lang="tr-TR"/>
              <a:pPr>
                <a:defRPr/>
              </a:pPr>
              <a:t>08.02.2010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51B870C-1471-4227-ADDD-C2C99A613179}"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3D7D499E-88AE-4A05-B83F-2A4E0D59F1C8}" type="datetimeFigureOut">
              <a:rPr lang="tr-TR"/>
              <a:pPr>
                <a:defRPr/>
              </a:pPr>
              <a:t>08.02.2010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33B5636-4998-4E15-A1A1-32E4B922AA10}"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6AFF7992-6941-48D9-81F1-53EF58EEF51C}" type="datetimeFigureOut">
              <a:rPr lang="tr-TR"/>
              <a:pPr>
                <a:defRPr/>
              </a:pPr>
              <a:t>08.02.2010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04B7F9B-9C19-448C-836E-6FB4371CCDB3}"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A25F1467-CF1D-4221-B3FC-A6216F57271D}" type="datetimeFigureOut">
              <a:rPr lang="tr-TR"/>
              <a:pPr>
                <a:defRPr/>
              </a:pPr>
              <a:t>08.02.2010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B928407-51BE-4D8C-A545-E6DCEA807CBB}"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C6D41DEB-3E86-4C22-91E6-2DA23294A1AE}" type="datetimeFigureOut">
              <a:rPr lang="tr-TR"/>
              <a:pPr>
                <a:defRPr/>
              </a:pPr>
              <a:t>08.02.2010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4E7FFC53-DDB6-406D-9208-91B452945B11}"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C5689DB7-8B10-4E72-8F78-B65BD56BE03B}" type="datetimeFigureOut">
              <a:rPr lang="tr-TR"/>
              <a:pPr>
                <a:defRPr/>
              </a:pPr>
              <a:t>08.02.2010</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F47B644D-E3A5-44E3-AC5B-FCDA862998B7}"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14F872B7-538B-45F7-953E-5A27E5A12413}" type="datetimeFigureOut">
              <a:rPr lang="tr-TR"/>
              <a:pPr>
                <a:defRPr/>
              </a:pPr>
              <a:t>08.02.2010</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0B71FC41-3C57-48FA-B98A-67A7B808BB52}"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63F1F36D-082C-4382-949C-DFAC3CA2F4FA}" type="datetimeFigureOut">
              <a:rPr lang="tr-TR"/>
              <a:pPr>
                <a:defRPr/>
              </a:pPr>
              <a:t>08.02.2010</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C413BE05-1C24-42B0-BBC3-60FF15FBE030}"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C9F547B2-3203-4307-AD3D-9798DC795DE5}" type="datetimeFigureOut">
              <a:rPr lang="tr-TR"/>
              <a:pPr>
                <a:defRPr/>
              </a:pPr>
              <a:t>08.02.2010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07F1D55E-2F21-4D8B-82B3-02DCAEB4304B}"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4B5B496B-91A8-4EDC-90AC-BC3B8BFF4464}" type="datetimeFigureOut">
              <a:rPr lang="tr-TR"/>
              <a:pPr>
                <a:defRPr/>
              </a:pPr>
              <a:t>08.02.2010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70783258-1DD8-41E6-BDCE-E88C03FB940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9ACD913-68A2-40A9-A17E-CA37D07A573F}" type="datetimeFigureOut">
              <a:rPr lang="tr-TR"/>
              <a:pPr>
                <a:defRPr/>
              </a:pPr>
              <a:t>08.02.2010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C87A0A5-1A32-46BF-9822-10DADCC09179}"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16.wav"/><Relationship Id="rId5" Type="http://schemas.openxmlformats.org/officeDocument/2006/relationships/image" Target="../media/image2.pn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17.wav"/><Relationship Id="rId5" Type="http://schemas.openxmlformats.org/officeDocument/2006/relationships/image" Target="../media/image2.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18.wav"/><Relationship Id="rId5" Type="http://schemas.openxmlformats.org/officeDocument/2006/relationships/image" Target="../media/image2.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19.wav"/><Relationship Id="rId5" Type="http://schemas.openxmlformats.org/officeDocument/2006/relationships/image" Target="../media/image2.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0.wav"/><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5.jpeg"/><Relationship Id="rId4" Type="http://schemas.openxmlformats.org/officeDocument/2006/relationships/audio" Target="../media/audio12.wav"/></Relationships>
</file>

<file path=ppt/slides/_rels/slide1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21.wav"/><Relationship Id="rId5" Type="http://schemas.openxmlformats.org/officeDocument/2006/relationships/image" Target="../media/image2.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22.wav"/><Relationship Id="rId5" Type="http://schemas.openxmlformats.org/officeDocument/2006/relationships/image" Target="../media/image2.pn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23.wav"/><Relationship Id="rId5" Type="http://schemas.openxmlformats.org/officeDocument/2006/relationships/image" Target="../media/image2.pn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24.wav"/><Relationship Id="rId5" Type="http://schemas.openxmlformats.org/officeDocument/2006/relationships/image" Target="../media/image2.pn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25.wav"/><Relationship Id="rId5" Type="http://schemas.openxmlformats.org/officeDocument/2006/relationships/image" Target="../media/image2.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7.xml"/><Relationship Id="rId1" Type="http://schemas.openxmlformats.org/officeDocument/2006/relationships/audio" Target="../media/audio3.wav"/><Relationship Id="rId5" Type="http://schemas.openxmlformats.org/officeDocument/2006/relationships/image" Target="../media/image2.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26.wav"/><Relationship Id="rId5" Type="http://schemas.openxmlformats.org/officeDocument/2006/relationships/image" Target="../media/image2.pn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27.wav"/><Relationship Id="rId5" Type="http://schemas.openxmlformats.org/officeDocument/2006/relationships/image" Target="../media/image2.pn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28.wav"/><Relationship Id="rId5" Type="http://schemas.openxmlformats.org/officeDocument/2006/relationships/image" Target="../media/image2.pn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9.wav"/><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24.jpeg"/><Relationship Id="rId4" Type="http://schemas.openxmlformats.org/officeDocument/2006/relationships/audio" Target="../media/audio10.wav"/></Relationships>
</file>

<file path=ppt/slides/_rels/slide24.xml.rels><?xml version="1.0" encoding="UTF-8" standalone="yes"?>
<Relationships xmlns="http://schemas.openxmlformats.org/package/2006/relationships"><Relationship Id="rId3" Type="http://schemas.openxmlformats.org/officeDocument/2006/relationships/audio" Target="../media/audio31.wav"/><Relationship Id="rId2" Type="http://schemas.openxmlformats.org/officeDocument/2006/relationships/slideLayout" Target="../slideLayouts/slideLayout7.xml"/><Relationship Id="rId1" Type="http://schemas.openxmlformats.org/officeDocument/2006/relationships/audio" Target="../media/audio30.wav"/><Relationship Id="rId5" Type="http://schemas.openxmlformats.org/officeDocument/2006/relationships/image" Target="../media/image2.pn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audio" Target="../media/audio33.wav"/><Relationship Id="rId2" Type="http://schemas.openxmlformats.org/officeDocument/2006/relationships/slideLayout" Target="../slideLayouts/slideLayout7.xml"/><Relationship Id="rId1" Type="http://schemas.openxmlformats.org/officeDocument/2006/relationships/audio" Target="../media/audio32.wav"/><Relationship Id="rId5" Type="http://schemas.openxmlformats.org/officeDocument/2006/relationships/image" Target="../media/image2.pn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audio" Target="../media/audio35.wav"/><Relationship Id="rId2" Type="http://schemas.openxmlformats.org/officeDocument/2006/relationships/slideLayout" Target="../slideLayouts/slideLayout7.xml"/><Relationship Id="rId1" Type="http://schemas.openxmlformats.org/officeDocument/2006/relationships/audio" Target="../media/audio34.wav"/><Relationship Id="rId5" Type="http://schemas.openxmlformats.org/officeDocument/2006/relationships/image" Target="../media/image2.png"/><Relationship Id="rId4" Type="http://schemas.openxmlformats.org/officeDocument/2006/relationships/image" Target="../media/image27.jpeg"/></Relationships>
</file>

<file path=ppt/slides/_rels/slide27.xml.rels><?xml version="1.0" encoding="UTF-8" standalone="yes"?>
<Relationships xmlns="http://schemas.openxmlformats.org/package/2006/relationships"><Relationship Id="rId3" Type="http://schemas.openxmlformats.org/officeDocument/2006/relationships/audio" Target="../media/audio37.wav"/><Relationship Id="rId2" Type="http://schemas.openxmlformats.org/officeDocument/2006/relationships/slideLayout" Target="../slideLayouts/slideLayout7.xml"/><Relationship Id="rId1" Type="http://schemas.openxmlformats.org/officeDocument/2006/relationships/audio" Target="../media/audio36.wav"/><Relationship Id="rId5" Type="http://schemas.openxmlformats.org/officeDocument/2006/relationships/image" Target="../media/image2.png"/><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audio" Target="../media/audio35.wav"/><Relationship Id="rId2" Type="http://schemas.openxmlformats.org/officeDocument/2006/relationships/slideLayout" Target="../slideLayouts/slideLayout7.xml"/><Relationship Id="rId1" Type="http://schemas.openxmlformats.org/officeDocument/2006/relationships/audio" Target="../media/audio38.wav"/><Relationship Id="rId6" Type="http://schemas.openxmlformats.org/officeDocument/2006/relationships/image" Target="../media/image2.png"/><Relationship Id="rId5" Type="http://schemas.openxmlformats.org/officeDocument/2006/relationships/image" Target="../media/image30.jpeg"/><Relationship Id="rId4" Type="http://schemas.openxmlformats.org/officeDocument/2006/relationships/image" Target="../media/image29.jpeg"/></Relationships>
</file>

<file path=ppt/slides/_rels/slide29.xml.rels><?xml version="1.0" encoding="UTF-8" standalone="yes"?>
<Relationships xmlns="http://schemas.openxmlformats.org/package/2006/relationships"><Relationship Id="rId3" Type="http://schemas.openxmlformats.org/officeDocument/2006/relationships/audio" Target="../media/audio40.wav"/><Relationship Id="rId2" Type="http://schemas.openxmlformats.org/officeDocument/2006/relationships/slideLayout" Target="../slideLayouts/slideLayout7.xml"/><Relationship Id="rId1" Type="http://schemas.openxmlformats.org/officeDocument/2006/relationships/audio" Target="../media/audio39.wav"/><Relationship Id="rId5" Type="http://schemas.openxmlformats.org/officeDocument/2006/relationships/image" Target="../media/image2.pn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slideLayout" Target="../slideLayouts/slideLayout7.xml"/><Relationship Id="rId1" Type="http://schemas.openxmlformats.org/officeDocument/2006/relationships/audio" Target="../media/audio5.wav"/><Relationship Id="rId5" Type="http://schemas.openxmlformats.org/officeDocument/2006/relationships/image" Target="../media/image2.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audio" Target="../media/audio42.wav"/><Relationship Id="rId2" Type="http://schemas.openxmlformats.org/officeDocument/2006/relationships/slideLayout" Target="../slideLayouts/slideLayout7.xml"/><Relationship Id="rId1" Type="http://schemas.openxmlformats.org/officeDocument/2006/relationships/audio" Target="../media/audio41.wav"/><Relationship Id="rId5" Type="http://schemas.openxmlformats.org/officeDocument/2006/relationships/image" Target="../media/image2.png"/><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43.wav"/><Relationship Id="rId5" Type="http://schemas.openxmlformats.org/officeDocument/2006/relationships/image" Target="../media/image2.png"/><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2.xml"/><Relationship Id="rId1" Type="http://schemas.openxmlformats.org/officeDocument/2006/relationships/audio" Target="../media/audio44.wav"/><Relationship Id="rId6" Type="http://schemas.openxmlformats.org/officeDocument/2006/relationships/image" Target="../media/image2.png"/><Relationship Id="rId5" Type="http://schemas.openxmlformats.org/officeDocument/2006/relationships/image" Target="../media/image34.jpeg"/><Relationship Id="rId4" Type="http://schemas.openxmlformats.org/officeDocument/2006/relationships/hyperlink" Target="http://img03.blogcu.com/images/c/e/v/cevreimkb/gurultu_kirliligi_1241770146.jp" TargetMode="External"/></Relationships>
</file>

<file path=ppt/slides/_rels/slide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slideLayout" Target="../slideLayouts/slideLayout7.xml"/><Relationship Id="rId1" Type="http://schemas.openxmlformats.org/officeDocument/2006/relationships/audio" Target="../media/audio7.wav"/><Relationship Id="rId5" Type="http://schemas.openxmlformats.org/officeDocument/2006/relationships/image" Target="../media/image2.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9.wav"/><Relationship Id="rId5" Type="http://schemas.openxmlformats.org/officeDocument/2006/relationships/image" Target="../media/image2.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11.wav"/><Relationship Id="rId5" Type="http://schemas.openxmlformats.org/officeDocument/2006/relationships/image" Target="../media/image2.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13.wav"/><Relationship Id="rId5" Type="http://schemas.openxmlformats.org/officeDocument/2006/relationships/image" Target="../media/image2.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slideLayout" Target="../slideLayouts/slideLayout7.xml"/><Relationship Id="rId1" Type="http://schemas.openxmlformats.org/officeDocument/2006/relationships/audio" Target="../media/audio14.wav"/><Relationship Id="rId5" Type="http://schemas.openxmlformats.org/officeDocument/2006/relationships/image" Target="../media/image2.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Layout" Target="../slideLayouts/slideLayout7.xml"/><Relationship Id="rId1" Type="http://schemas.openxmlformats.org/officeDocument/2006/relationships/audio" Target="../media/audio15.wav"/><Relationship Id="rId5" Type="http://schemas.openxmlformats.org/officeDocument/2006/relationships/image" Target="../media/image2.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13" name="Picture 2" descr="F:\çevre\çevre\Kuresel_Isinma.jpg"/>
          <p:cNvPicPr>
            <a:picLocks noChangeAspect="1" noChangeArrowheads="1"/>
          </p:cNvPicPr>
          <p:nvPr/>
        </p:nvPicPr>
        <p:blipFill>
          <a:blip r:embed="rId4"/>
          <a:srcRect/>
          <a:stretch>
            <a:fillRect/>
          </a:stretch>
        </p:blipFill>
        <p:spPr bwMode="auto">
          <a:xfrm>
            <a:off x="428625" y="214313"/>
            <a:ext cx="8215313" cy="6429375"/>
          </a:xfrm>
          <a:prstGeom prst="rect">
            <a:avLst/>
          </a:prstGeom>
          <a:noFill/>
          <a:ln w="9525">
            <a:noFill/>
            <a:miter lim="800000"/>
            <a:headEnd/>
            <a:tailEnd/>
          </a:ln>
        </p:spPr>
      </p:pic>
      <p:sp>
        <p:nvSpPr>
          <p:cNvPr id="13314" name="2 Dikdörtgen"/>
          <p:cNvSpPr>
            <a:spLocks noChangeArrowheads="1"/>
          </p:cNvSpPr>
          <p:nvPr/>
        </p:nvSpPr>
        <p:spPr bwMode="auto">
          <a:xfrm>
            <a:off x="1714500" y="428625"/>
            <a:ext cx="6715125" cy="830263"/>
          </a:xfrm>
          <a:prstGeom prst="rect">
            <a:avLst/>
          </a:prstGeom>
          <a:noFill/>
          <a:ln w="9525">
            <a:noFill/>
            <a:miter lim="800000"/>
            <a:headEnd/>
            <a:tailEnd/>
          </a:ln>
        </p:spPr>
        <p:txBody>
          <a:bodyPr>
            <a:spAutoFit/>
          </a:bodyPr>
          <a:lstStyle/>
          <a:p>
            <a:r>
              <a:rPr lang="tr-TR" sz="4800">
                <a:latin typeface="Calibri" pitchFamily="34" charset="0"/>
              </a:rPr>
              <a:t>NEFES ALAMIYORUZ !!!</a:t>
            </a:r>
          </a:p>
        </p:txBody>
      </p:sp>
      <p:sp>
        <p:nvSpPr>
          <p:cNvPr id="13315" name="3 Dikdörtgen"/>
          <p:cNvSpPr>
            <a:spLocks noChangeArrowheads="1"/>
          </p:cNvSpPr>
          <p:nvPr/>
        </p:nvSpPr>
        <p:spPr bwMode="auto">
          <a:xfrm>
            <a:off x="5795963" y="3860800"/>
            <a:ext cx="3035300" cy="641350"/>
          </a:xfrm>
          <a:prstGeom prst="rect">
            <a:avLst/>
          </a:prstGeom>
          <a:noFill/>
          <a:ln w="9525">
            <a:noFill/>
            <a:miter lim="800000"/>
            <a:headEnd/>
            <a:tailEnd/>
          </a:ln>
        </p:spPr>
        <p:txBody>
          <a:bodyPr>
            <a:spAutoFit/>
          </a:bodyPr>
          <a:lstStyle/>
          <a:p>
            <a:r>
              <a:rPr lang="tr-TR" sz="3600">
                <a:latin typeface="Calibri" pitchFamily="34" charset="0"/>
              </a:rPr>
              <a:t>KİRLİLİĞE SON</a:t>
            </a:r>
          </a:p>
        </p:txBody>
      </p:sp>
      <p:pic>
        <p:nvPicPr>
          <p:cNvPr id="13317" name="Picture 5">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5445125"/>
            <a:ext cx="304800" cy="304800"/>
          </a:xfrm>
          <a:prstGeom prst="rect">
            <a:avLst/>
          </a:prstGeom>
          <a:noFill/>
          <a:ln w="9525">
            <a:noFill/>
            <a:miter lim="800000"/>
            <a:headEnd/>
            <a:tailEnd/>
          </a:ln>
        </p:spPr>
      </p:pic>
      <p:pic>
        <p:nvPicPr>
          <p:cNvPr id="13322" name="Picture 10">
            <a:hlinkClick r:id="" action="ppaction://media"/>
          </p:cNvPr>
          <p:cNvPicPr>
            <a:picLocks noRot="1" noChangeAspect="1" noChangeArrowheads="1"/>
          </p:cNvPicPr>
          <p:nvPr>
            <a:wavAudioFile r:embed="rId2" name="~PP946.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7734">
    <p:wedge/>
    <p:sndAc>
      <p:stSnd>
        <p:snd r:embed="rId1" name="Kayıtlı Ses"/>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3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317"/>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afterEffect">
                                  <p:stCondLst>
                                    <p:cond delay="0"/>
                                  </p:stCondLst>
                                  <p:childTnLst>
                                    <p:cmd type="call" cmd="playFrom(0.0)">
                                      <p:cBhvr>
                                        <p:cTn id="11" dur="6897" fill="hold"/>
                                        <p:tgtEl>
                                          <p:spTgt spid="13317"/>
                                        </p:tgtEl>
                                      </p:cBhvr>
                                    </p:cmd>
                                  </p:childTnLst>
                                </p:cTn>
                              </p:par>
                            </p:childTnLst>
                          </p:cTn>
                        </p:par>
                      </p:childTnLst>
                    </p:cTn>
                  </p:par>
                </p:childTnLst>
              </p:cTn>
              <p:nextCondLst>
                <p:cond evt="onClick" delay="0">
                  <p:tgtEl>
                    <p:spTgt spid="13317"/>
                  </p:tgtEl>
                </p:cond>
              </p:nextCondLst>
            </p:seq>
            <p:audio>
              <p:cMediaNode vol="0">
                <p:cTn id="12" fill="hold" display="0">
                  <p:stCondLst>
                    <p:cond delay="indefinite"/>
                  </p:stCondLst>
                  <p:endCondLst>
                    <p:cond evt="onNext" delay="0">
                      <p:tgtEl>
                        <p:sldTgt/>
                      </p:tgtEl>
                    </p:cond>
                    <p:cond evt="onPrev" delay="0">
                      <p:tgtEl>
                        <p:sldTgt/>
                      </p:tgtEl>
                    </p:cond>
                    <p:cond evt="onStopAudio" delay="0">
                      <p:tgtEl>
                        <p:sldTgt/>
                      </p:tgtEl>
                    </p:cond>
                  </p:endCondLst>
                </p:cTn>
                <p:tgtEl>
                  <p:spTgt spid="13317"/>
                </p:tgtEl>
              </p:cMediaNode>
            </p:audio>
            <p:audio isNarration="1">
              <p:cMediaNode vol="100000" showWhenStopped="0">
                <p:cTn id="13" fill="hold" display="0">
                  <p:stCondLst>
                    <p:cond delay="indefinite"/>
                  </p:stCondLst>
                  <p:endCondLst>
                    <p:cond evt="onPrev" delay="0">
                      <p:tgtEl>
                        <p:sldTgt/>
                      </p:tgtEl>
                    </p:cond>
                    <p:cond evt="onStopAudio" delay="0">
                      <p:tgtEl>
                        <p:sldTgt/>
                      </p:tgtEl>
                    </p:cond>
                  </p:endCondLst>
                </p:cTn>
                <p:tgtEl>
                  <p:spTgt spid="1332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F:\çevre\çevre\Cevre_Kir4.jpg"/>
          <p:cNvPicPr>
            <a:picLocks noChangeAspect="1" noChangeArrowheads="1"/>
          </p:cNvPicPr>
          <p:nvPr/>
        </p:nvPicPr>
        <p:blipFill>
          <a:blip r:embed="rId4"/>
          <a:srcRect/>
          <a:stretch>
            <a:fillRect/>
          </a:stretch>
        </p:blipFill>
        <p:spPr bwMode="auto">
          <a:xfrm>
            <a:off x="428625" y="214313"/>
            <a:ext cx="8286750" cy="6429375"/>
          </a:xfrm>
          <a:prstGeom prst="rect">
            <a:avLst/>
          </a:prstGeom>
          <a:noFill/>
          <a:ln w="9525">
            <a:noFill/>
            <a:miter lim="800000"/>
            <a:headEnd/>
            <a:tailEnd/>
          </a:ln>
        </p:spPr>
      </p:pic>
      <p:sp>
        <p:nvSpPr>
          <p:cNvPr id="22530" name="Rectangle 4"/>
          <p:cNvSpPr>
            <a:spLocks noChangeArrowheads="1"/>
          </p:cNvSpPr>
          <p:nvPr/>
        </p:nvSpPr>
        <p:spPr bwMode="auto">
          <a:xfrm>
            <a:off x="395288" y="333375"/>
            <a:ext cx="6148387" cy="1917700"/>
          </a:xfrm>
          <a:prstGeom prst="rect">
            <a:avLst/>
          </a:prstGeom>
          <a:noFill/>
          <a:ln w="9525">
            <a:noFill/>
            <a:miter lim="800000"/>
            <a:headEnd/>
            <a:tailEnd/>
          </a:ln>
        </p:spPr>
        <p:txBody>
          <a:bodyPr anchor="ctr">
            <a:spAutoFit/>
          </a:bodyPr>
          <a:lstStyle/>
          <a:p>
            <a:pPr algn="ctr"/>
            <a:r>
              <a:rPr lang="tr-TR" sz="2400"/>
              <a:t>Hava kirliliğine neden olan başlıca kaynaklar aşırı kentleşme, sanayi kuruluşları ve taşıtlardır.</a:t>
            </a:r>
          </a:p>
          <a:p>
            <a:pPr algn="ctr"/>
            <a:r>
              <a:rPr lang="tr-TR" sz="2400"/>
              <a:t>Havayı kirleten; kül, toz gibi katı parçacıklardır.</a:t>
            </a:r>
          </a:p>
        </p:txBody>
      </p:sp>
      <p:pic>
        <p:nvPicPr>
          <p:cNvPr id="22532"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6237288"/>
            <a:ext cx="304800" cy="304800"/>
          </a:xfrm>
          <a:prstGeom prst="rect">
            <a:avLst/>
          </a:prstGeom>
          <a:noFill/>
          <a:ln w="9525">
            <a:noFill/>
            <a:miter lim="800000"/>
            <a:headEnd/>
            <a:tailEnd/>
          </a:ln>
        </p:spPr>
      </p:pic>
    </p:spTree>
  </p:cSld>
  <p:clrMapOvr>
    <a:masterClrMapping/>
  </p:clrMapOvr>
  <p:transition spd="slow" advClick="0" advTm="15300">
    <p:comb/>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77" fill="hold"/>
                                        <p:tgtEl>
                                          <p:spTgt spid="225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253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F:\çevre\çevre\cevre-kirliligi.jpg"/>
          <p:cNvPicPr>
            <a:picLocks noChangeAspect="1" noChangeArrowheads="1"/>
          </p:cNvPicPr>
          <p:nvPr/>
        </p:nvPicPr>
        <p:blipFill>
          <a:blip r:embed="rId4"/>
          <a:srcRect/>
          <a:stretch>
            <a:fillRect/>
          </a:stretch>
        </p:blipFill>
        <p:spPr bwMode="auto">
          <a:xfrm>
            <a:off x="357188" y="214313"/>
            <a:ext cx="8429625" cy="6429375"/>
          </a:xfrm>
          <a:prstGeom prst="rect">
            <a:avLst/>
          </a:prstGeom>
          <a:noFill/>
          <a:ln w="9525">
            <a:noFill/>
            <a:miter lim="800000"/>
            <a:headEnd/>
            <a:tailEnd/>
          </a:ln>
        </p:spPr>
      </p:pic>
      <p:sp>
        <p:nvSpPr>
          <p:cNvPr id="23554" name="Rectangle 2"/>
          <p:cNvSpPr>
            <a:spLocks noChangeArrowheads="1"/>
          </p:cNvSpPr>
          <p:nvPr/>
        </p:nvSpPr>
        <p:spPr bwMode="auto">
          <a:xfrm>
            <a:off x="2051050" y="5373688"/>
            <a:ext cx="6662738" cy="1187450"/>
          </a:xfrm>
          <a:prstGeom prst="rect">
            <a:avLst/>
          </a:prstGeom>
          <a:noFill/>
          <a:ln w="9525">
            <a:noFill/>
            <a:miter lim="800000"/>
            <a:headEnd/>
            <a:tailEnd/>
          </a:ln>
        </p:spPr>
        <p:txBody>
          <a:bodyPr anchor="ctr">
            <a:spAutoFit/>
          </a:bodyPr>
          <a:lstStyle/>
          <a:p>
            <a:r>
              <a:rPr lang="tr-TR" sz="2400" b="1"/>
              <a:t>Konutlardaki ve işyerlerindeki ısınmadan kaynaklanan (özellikle kalitesiz kömür kullanımı) hava kirliliğine neden olur.</a:t>
            </a:r>
            <a:r>
              <a:rPr lang="tr-TR" sz="2400"/>
              <a:t> </a:t>
            </a:r>
          </a:p>
        </p:txBody>
      </p:sp>
      <p:pic>
        <p:nvPicPr>
          <p:cNvPr id="23556"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839200" y="6308725"/>
            <a:ext cx="304800" cy="304800"/>
          </a:xfrm>
          <a:prstGeom prst="rect">
            <a:avLst/>
          </a:prstGeom>
          <a:noFill/>
          <a:ln w="9525">
            <a:noFill/>
            <a:miter lim="800000"/>
            <a:headEnd/>
            <a:tailEnd/>
          </a:ln>
        </p:spPr>
      </p:pic>
    </p:spTree>
  </p:cSld>
  <p:clrMapOvr>
    <a:masterClrMapping/>
  </p:clrMapOvr>
  <p:transition spd="slow" advClick="0" advTm="10300">
    <p:push/>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71" fill="hold"/>
                                        <p:tgtEl>
                                          <p:spTgt spid="235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355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F:\çevre\çevre\haber-ankara-buyuksehir-cevre-ve-gurultu-kirliligine-yonelik-denetimlerini-surduruyor_2009_109156-2.jpg"/>
          <p:cNvPicPr>
            <a:picLocks noChangeAspect="1" noChangeArrowheads="1"/>
          </p:cNvPicPr>
          <p:nvPr/>
        </p:nvPicPr>
        <p:blipFill>
          <a:blip r:embed="rId4"/>
          <a:srcRect/>
          <a:stretch>
            <a:fillRect/>
          </a:stretch>
        </p:blipFill>
        <p:spPr bwMode="auto">
          <a:xfrm>
            <a:off x="323850" y="188913"/>
            <a:ext cx="8569325" cy="6383337"/>
          </a:xfrm>
          <a:prstGeom prst="rect">
            <a:avLst/>
          </a:prstGeom>
          <a:noFill/>
          <a:ln w="9525">
            <a:noFill/>
            <a:miter lim="800000"/>
            <a:headEnd/>
            <a:tailEnd/>
          </a:ln>
        </p:spPr>
      </p:pic>
      <p:sp>
        <p:nvSpPr>
          <p:cNvPr id="24578" name="Rectangle 2"/>
          <p:cNvSpPr>
            <a:spLocks noChangeArrowheads="1"/>
          </p:cNvSpPr>
          <p:nvPr/>
        </p:nvSpPr>
        <p:spPr bwMode="auto">
          <a:xfrm>
            <a:off x="1116013" y="5157788"/>
            <a:ext cx="6499225" cy="1917700"/>
          </a:xfrm>
          <a:prstGeom prst="rect">
            <a:avLst/>
          </a:prstGeom>
          <a:noFill/>
          <a:ln w="9525">
            <a:noFill/>
            <a:miter lim="800000"/>
            <a:headEnd/>
            <a:tailEnd/>
          </a:ln>
        </p:spPr>
        <p:txBody>
          <a:bodyPr wrap="none" anchor="ctr">
            <a:spAutoFit/>
          </a:bodyPr>
          <a:lstStyle/>
          <a:p>
            <a:r>
              <a:rPr lang="tr-TR" sz="2400" b="1"/>
              <a:t>Hava Kirliliğine Karşı Alınabilecek Önlemler</a:t>
            </a:r>
            <a:endParaRPr lang="tr-TR" sz="2400"/>
          </a:p>
          <a:p>
            <a:r>
              <a:rPr lang="tr-TR" sz="2400"/>
              <a:t>- Fabrikaların bacalarına filtre takmak </a:t>
            </a:r>
          </a:p>
          <a:p>
            <a:r>
              <a:rPr lang="tr-TR" sz="2400"/>
              <a:t>- Motorlu taşıtların egzozlarına filtre takmak </a:t>
            </a:r>
          </a:p>
          <a:p>
            <a:r>
              <a:rPr lang="tr-TR" sz="2400"/>
              <a:t>- Toplu taşımacılığı özendirmek </a:t>
            </a:r>
          </a:p>
          <a:p>
            <a:pPr eaLnBrk="0" hangingPunct="0"/>
            <a:endParaRPr lang="tr-TR" sz="2400"/>
          </a:p>
        </p:txBody>
      </p:sp>
      <p:pic>
        <p:nvPicPr>
          <p:cNvPr id="24580"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839200" y="6308725"/>
            <a:ext cx="304800" cy="304800"/>
          </a:xfrm>
          <a:prstGeom prst="rect">
            <a:avLst/>
          </a:prstGeom>
          <a:noFill/>
          <a:ln w="9525">
            <a:noFill/>
            <a:miter lim="800000"/>
            <a:headEnd/>
            <a:tailEnd/>
          </a:ln>
        </p:spPr>
      </p:pic>
    </p:spTree>
  </p:cSld>
  <p:clrMapOvr>
    <a:masterClrMapping/>
  </p:clrMapOvr>
  <p:transition spd="slow" advClick="0" advTm="16000">
    <p:strips dir="ld"/>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74" fill="hold"/>
                                        <p:tgtEl>
                                          <p:spTgt spid="245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458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F:\çevre\çevre\Cevre_Kir13.jpg"/>
          <p:cNvPicPr>
            <a:picLocks noChangeAspect="1" noChangeArrowheads="1"/>
          </p:cNvPicPr>
          <p:nvPr/>
        </p:nvPicPr>
        <p:blipFill>
          <a:blip r:embed="rId4"/>
          <a:srcRect/>
          <a:stretch>
            <a:fillRect/>
          </a:stretch>
        </p:blipFill>
        <p:spPr bwMode="auto">
          <a:xfrm>
            <a:off x="500063" y="214313"/>
            <a:ext cx="8143875" cy="6357937"/>
          </a:xfrm>
          <a:prstGeom prst="rect">
            <a:avLst/>
          </a:prstGeom>
          <a:noFill/>
          <a:ln w="9525">
            <a:noFill/>
            <a:miter lim="800000"/>
            <a:headEnd/>
            <a:tailEnd/>
          </a:ln>
        </p:spPr>
      </p:pic>
      <p:sp>
        <p:nvSpPr>
          <p:cNvPr id="25602" name="Rectangle 2"/>
          <p:cNvSpPr>
            <a:spLocks noChangeArrowheads="1"/>
          </p:cNvSpPr>
          <p:nvPr/>
        </p:nvSpPr>
        <p:spPr bwMode="auto">
          <a:xfrm>
            <a:off x="468313" y="1268413"/>
            <a:ext cx="8280400" cy="822325"/>
          </a:xfrm>
          <a:prstGeom prst="rect">
            <a:avLst/>
          </a:prstGeom>
          <a:noFill/>
          <a:ln w="9525">
            <a:noFill/>
            <a:miter lim="800000"/>
            <a:headEnd/>
            <a:tailEnd/>
          </a:ln>
        </p:spPr>
        <p:txBody>
          <a:bodyPr anchor="ctr">
            <a:spAutoFit/>
          </a:bodyPr>
          <a:lstStyle/>
          <a:p>
            <a:r>
              <a:rPr lang="tr-TR"/>
              <a:t>  </a:t>
            </a:r>
            <a:r>
              <a:rPr lang="tr-TR" sz="2400"/>
              <a:t>    </a:t>
            </a:r>
            <a:r>
              <a:rPr lang="tr-TR" sz="2400" b="1"/>
              <a:t>Yakıtların tam yakılması sağlanmalıdır. Böylece hem enerji kaybı, hem de hava kirliliği önlenmiş olur. </a:t>
            </a:r>
          </a:p>
        </p:txBody>
      </p:sp>
      <p:pic>
        <p:nvPicPr>
          <p:cNvPr id="25604"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6165850"/>
            <a:ext cx="304800" cy="304800"/>
          </a:xfrm>
          <a:prstGeom prst="rect">
            <a:avLst/>
          </a:prstGeom>
          <a:noFill/>
          <a:ln w="9525">
            <a:noFill/>
            <a:miter lim="800000"/>
            <a:headEnd/>
            <a:tailEnd/>
          </a:ln>
        </p:spPr>
      </p:pic>
    </p:spTree>
  </p:cSld>
  <p:clrMapOvr>
    <a:masterClrMapping/>
  </p:clrMapOvr>
  <p:transition spd="slow" advClick="0" advTm="10000">
    <p:cover dir="lu"/>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53" fill="hold"/>
                                        <p:tgtEl>
                                          <p:spTgt spid="2560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560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F:\çevre\çevre\2KU37CAIJY30PCA8WFIIQCA7I98XRCASP8OYHCAOAFFVNCA28XWIQCA8KATHPCAFBI8ZICA69O96PCAFV6WMTCA7H0WE3CA6AGZHVCAU4Q9M9CAKZRQPPCAZCD0MICAUPZN05CAH9SYVUCAQWAZC4CA7DY90M.jpg"/>
          <p:cNvPicPr>
            <a:picLocks noChangeAspect="1" noChangeArrowheads="1"/>
          </p:cNvPicPr>
          <p:nvPr/>
        </p:nvPicPr>
        <p:blipFill>
          <a:blip r:embed="rId5"/>
          <a:srcRect/>
          <a:stretch>
            <a:fillRect/>
          </a:stretch>
        </p:blipFill>
        <p:spPr bwMode="auto">
          <a:xfrm>
            <a:off x="500063" y="285750"/>
            <a:ext cx="8143875" cy="6286500"/>
          </a:xfrm>
          <a:prstGeom prst="rect">
            <a:avLst/>
          </a:prstGeom>
          <a:noFill/>
          <a:ln w="9525">
            <a:noFill/>
            <a:miter lim="800000"/>
            <a:headEnd/>
            <a:tailEnd/>
          </a:ln>
        </p:spPr>
      </p:pic>
      <p:sp>
        <p:nvSpPr>
          <p:cNvPr id="26626" name="Rectangle 2"/>
          <p:cNvSpPr>
            <a:spLocks noChangeArrowheads="1"/>
          </p:cNvSpPr>
          <p:nvPr/>
        </p:nvSpPr>
        <p:spPr bwMode="auto">
          <a:xfrm>
            <a:off x="539750" y="260350"/>
            <a:ext cx="7813675" cy="1552575"/>
          </a:xfrm>
          <a:prstGeom prst="rect">
            <a:avLst/>
          </a:prstGeom>
          <a:noFill/>
          <a:ln w="9525">
            <a:noFill/>
            <a:miter lim="800000"/>
            <a:headEnd/>
            <a:tailEnd/>
          </a:ln>
        </p:spPr>
        <p:txBody>
          <a:bodyPr anchor="ctr">
            <a:spAutoFit/>
          </a:bodyPr>
          <a:lstStyle/>
          <a:p>
            <a:r>
              <a:rPr lang="tr-TR" sz="2400"/>
              <a:t>Karayolu taşımacılığı yerine demiryolu ve deniz taşımacılığına ağırlık verilmelidir. Büyük kentlerde toplu taşıma hizmetleri yaygınlaştırılmalıdır. Böylece, otomobil egzozlarının neden olduğu kirlilik azaltılabilir. </a:t>
            </a:r>
          </a:p>
        </p:txBody>
      </p:sp>
      <p:pic>
        <p:nvPicPr>
          <p:cNvPr id="26628" name="Picture 4">
            <a:hlinkClick r:id="" action="ppaction://media"/>
          </p:cNvPr>
          <p:cNvPicPr>
            <a:picLocks noRot="1" noChangeAspect="1" noChangeArrowheads="1"/>
          </p:cNvPicPr>
          <p:nvPr>
            <a:wavAudioFile r:embed="rId2" name="Kayıtlı Ses"/>
          </p:nvPr>
        </p:nvPicPr>
        <p:blipFill>
          <a:blip r:embed="rId6"/>
          <a:srcRect/>
          <a:stretch>
            <a:fillRect/>
          </a:stretch>
        </p:blipFill>
        <p:spPr bwMode="auto">
          <a:xfrm>
            <a:off x="8675688" y="6237288"/>
            <a:ext cx="304800" cy="304800"/>
          </a:xfrm>
          <a:prstGeom prst="rect">
            <a:avLst/>
          </a:prstGeom>
          <a:noFill/>
          <a:ln w="9525">
            <a:noFill/>
            <a:miter lim="800000"/>
            <a:headEnd/>
            <a:tailEnd/>
          </a:ln>
        </p:spPr>
      </p:pic>
    </p:spTree>
    <p:custDataLst>
      <p:tags r:id="rId1"/>
    </p:custDataLst>
  </p:cSld>
  <p:clrMapOvr>
    <a:masterClrMapping/>
  </p:clrMapOvr>
  <p:transition spd="slow" advClick="0" advTm="23100">
    <p:randomBar/>
    <p:sndAc>
      <p:stSnd>
        <p:snd r:embed="rId4"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65" fill="hold"/>
                                        <p:tgtEl>
                                          <p:spTgt spid="266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2662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F:\çevre\çevre\00168570.jpg"/>
          <p:cNvPicPr>
            <a:picLocks noChangeAspect="1" noChangeArrowheads="1"/>
          </p:cNvPicPr>
          <p:nvPr/>
        </p:nvPicPr>
        <p:blipFill>
          <a:blip r:embed="rId4"/>
          <a:srcRect/>
          <a:stretch>
            <a:fillRect/>
          </a:stretch>
        </p:blipFill>
        <p:spPr bwMode="auto">
          <a:xfrm>
            <a:off x="461963" y="260350"/>
            <a:ext cx="8358187" cy="6357938"/>
          </a:xfrm>
          <a:prstGeom prst="rect">
            <a:avLst/>
          </a:prstGeom>
          <a:noFill/>
          <a:ln w="9525">
            <a:noFill/>
            <a:miter lim="800000"/>
            <a:headEnd/>
            <a:tailEnd/>
          </a:ln>
        </p:spPr>
      </p:pic>
      <p:sp>
        <p:nvSpPr>
          <p:cNvPr id="27650" name="Rectangle 2"/>
          <p:cNvSpPr>
            <a:spLocks noChangeArrowheads="1"/>
          </p:cNvSpPr>
          <p:nvPr/>
        </p:nvSpPr>
        <p:spPr bwMode="auto">
          <a:xfrm>
            <a:off x="323850" y="188913"/>
            <a:ext cx="8353425" cy="1187450"/>
          </a:xfrm>
          <a:prstGeom prst="rect">
            <a:avLst/>
          </a:prstGeom>
          <a:noFill/>
          <a:ln w="9525">
            <a:noFill/>
            <a:miter lim="800000"/>
            <a:headEnd/>
            <a:tailEnd/>
          </a:ln>
        </p:spPr>
        <p:txBody>
          <a:bodyPr anchor="ctr">
            <a:spAutoFit/>
          </a:bodyPr>
          <a:lstStyle/>
          <a:p>
            <a:r>
              <a:rPr lang="tr-TR" sz="2400"/>
              <a:t>Toprağa bırakılan zararlı maddelerin toprağın özelliğini bozması ve verimsiz hale getirilmesi olayına </a:t>
            </a:r>
            <a:r>
              <a:rPr lang="tr-TR" sz="2400" b="1"/>
              <a:t>toprak kirliliği</a:t>
            </a:r>
            <a:r>
              <a:rPr lang="tr-TR" sz="2400"/>
              <a:t> denir.</a:t>
            </a:r>
          </a:p>
        </p:txBody>
      </p:sp>
      <p:pic>
        <p:nvPicPr>
          <p:cNvPr id="27653" name="Picture 5">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839200" y="6308725"/>
            <a:ext cx="304800" cy="304800"/>
          </a:xfrm>
          <a:prstGeom prst="rect">
            <a:avLst/>
          </a:prstGeom>
          <a:noFill/>
          <a:ln w="9525">
            <a:noFill/>
            <a:miter lim="800000"/>
            <a:headEnd/>
            <a:tailEnd/>
          </a:ln>
        </p:spPr>
      </p:pic>
    </p:spTree>
  </p:cSld>
  <p:clrMapOvr>
    <a:masterClrMapping/>
  </p:clrMapOvr>
  <p:transition spd="slow" advClick="0" advTm="11000">
    <p:wipe dir="u"/>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89" fill="hold"/>
                                        <p:tgtEl>
                                          <p:spTgt spid="276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2765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F:\çevre\çevre\Cevre_Kir.jpg"/>
          <p:cNvPicPr>
            <a:picLocks noChangeAspect="1" noChangeArrowheads="1"/>
          </p:cNvPicPr>
          <p:nvPr/>
        </p:nvPicPr>
        <p:blipFill>
          <a:blip r:embed="rId4"/>
          <a:srcRect/>
          <a:stretch>
            <a:fillRect/>
          </a:stretch>
        </p:blipFill>
        <p:spPr bwMode="auto">
          <a:xfrm>
            <a:off x="179388" y="214313"/>
            <a:ext cx="8785225" cy="6454775"/>
          </a:xfrm>
          <a:prstGeom prst="rect">
            <a:avLst/>
          </a:prstGeom>
          <a:noFill/>
          <a:ln w="9525">
            <a:noFill/>
            <a:miter lim="800000"/>
            <a:headEnd/>
            <a:tailEnd/>
          </a:ln>
        </p:spPr>
      </p:pic>
      <p:sp>
        <p:nvSpPr>
          <p:cNvPr id="28674" name="Rectangle 2"/>
          <p:cNvSpPr>
            <a:spLocks noChangeArrowheads="1"/>
          </p:cNvSpPr>
          <p:nvPr/>
        </p:nvSpPr>
        <p:spPr bwMode="auto">
          <a:xfrm>
            <a:off x="0" y="188913"/>
            <a:ext cx="7821613" cy="1803400"/>
          </a:xfrm>
          <a:prstGeom prst="rect">
            <a:avLst/>
          </a:prstGeom>
          <a:noFill/>
          <a:ln w="9525">
            <a:noFill/>
            <a:miter lim="800000"/>
            <a:headEnd/>
            <a:tailEnd/>
          </a:ln>
        </p:spPr>
        <p:txBody>
          <a:bodyPr wrap="none" anchor="ctr">
            <a:spAutoFit/>
          </a:bodyPr>
          <a:lstStyle/>
          <a:p>
            <a:r>
              <a:rPr lang="tr-TR" sz="1600" b="1"/>
              <a:t>   Toprak Kirliliğine Karşı Alınabilecek Önlemler</a:t>
            </a:r>
          </a:p>
          <a:p>
            <a:r>
              <a:rPr lang="tr-TR" sz="1600"/>
              <a:t>- Evsel ve endüstriyel atıkları toplayıp, toprağa zarar vermeyecek şekilde depolamak </a:t>
            </a:r>
          </a:p>
          <a:p>
            <a:r>
              <a:rPr lang="tr-TR" sz="1600"/>
              <a:t>- Sanayi atıklarını arıtmak </a:t>
            </a:r>
          </a:p>
          <a:p>
            <a:r>
              <a:rPr lang="tr-TR" sz="1600"/>
              <a:t>- Tarım ilaçlarının ve gübrelerin bilinçsiz kullanımını engellemek </a:t>
            </a:r>
          </a:p>
          <a:p>
            <a:r>
              <a:rPr lang="tr-TR" sz="1600"/>
              <a:t>- Mera ve orman alanlarını korumak </a:t>
            </a:r>
          </a:p>
          <a:p>
            <a:r>
              <a:rPr lang="tr-TR" sz="1600"/>
              <a:t>- Toprağı aşırı ve zamansız sulamamak </a:t>
            </a:r>
          </a:p>
          <a:p>
            <a:pPr eaLnBrk="0" hangingPunct="0"/>
            <a:endParaRPr lang="tr-TR" sz="1600"/>
          </a:p>
        </p:txBody>
      </p:sp>
      <p:pic>
        <p:nvPicPr>
          <p:cNvPr id="28678" name="Picture 6">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6308725"/>
            <a:ext cx="304800" cy="304800"/>
          </a:xfrm>
          <a:prstGeom prst="rect">
            <a:avLst/>
          </a:prstGeom>
          <a:noFill/>
          <a:ln w="9525">
            <a:noFill/>
            <a:miter lim="800000"/>
            <a:headEnd/>
            <a:tailEnd/>
          </a:ln>
        </p:spPr>
      </p:pic>
    </p:spTree>
  </p:cSld>
  <p:clrMapOvr>
    <a:masterClrMapping/>
  </p:clrMapOvr>
  <p:transition spd="slow" advClick="0" advTm="23800">
    <p:wedge/>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37" fill="hold"/>
                                        <p:tgtEl>
                                          <p:spTgt spid="2867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2867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F:\çevre\çevre\1-640x480.jpg"/>
          <p:cNvPicPr>
            <a:picLocks noChangeAspect="1" noChangeArrowheads="1"/>
          </p:cNvPicPr>
          <p:nvPr/>
        </p:nvPicPr>
        <p:blipFill>
          <a:blip r:embed="rId4"/>
          <a:srcRect/>
          <a:stretch>
            <a:fillRect/>
          </a:stretch>
        </p:blipFill>
        <p:spPr bwMode="auto">
          <a:xfrm>
            <a:off x="357188" y="285750"/>
            <a:ext cx="8429625" cy="6215063"/>
          </a:xfrm>
          <a:prstGeom prst="rect">
            <a:avLst/>
          </a:prstGeom>
          <a:noFill/>
          <a:ln w="9525">
            <a:noFill/>
            <a:miter lim="800000"/>
            <a:headEnd/>
            <a:tailEnd/>
          </a:ln>
        </p:spPr>
      </p:pic>
      <p:sp>
        <p:nvSpPr>
          <p:cNvPr id="29698" name="Rectangle 2"/>
          <p:cNvSpPr>
            <a:spLocks noChangeArrowheads="1"/>
          </p:cNvSpPr>
          <p:nvPr/>
        </p:nvSpPr>
        <p:spPr bwMode="auto">
          <a:xfrm>
            <a:off x="2771775" y="228600"/>
            <a:ext cx="6119813" cy="2436813"/>
          </a:xfrm>
          <a:prstGeom prst="rect">
            <a:avLst/>
          </a:prstGeom>
          <a:noFill/>
          <a:ln w="9525">
            <a:noFill/>
            <a:miter lim="800000"/>
            <a:headEnd/>
            <a:tailEnd/>
          </a:ln>
        </p:spPr>
        <p:txBody>
          <a:bodyPr anchor="ctr">
            <a:spAutoFit/>
          </a:bodyPr>
          <a:lstStyle/>
          <a:p>
            <a:pPr algn="ctr"/>
            <a:r>
              <a:rPr lang="tr-TR" sz="2200" b="1">
                <a:solidFill>
                  <a:srgbClr val="0066CC"/>
                </a:solidFill>
              </a:rPr>
              <a:t>Su kirlenmesi: Denizlerin, göllerin ve nehirlerin, zararlı atıklarla kirletilmesi ile ortaya çıkar. Bu zararlı atıkları sulara sanayi kuruluşları bırakabildiği gibi,  bilinçsiz insanlar da bunu yapabilir. Örneğin denize atılan bir plastik pet şişe yüzyıllarca kaybolmaz ve kirliliğe neden olur. </a:t>
            </a:r>
          </a:p>
        </p:txBody>
      </p:sp>
      <p:pic>
        <p:nvPicPr>
          <p:cNvPr id="29700"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839200" y="6165850"/>
            <a:ext cx="304800" cy="304800"/>
          </a:xfrm>
          <a:prstGeom prst="rect">
            <a:avLst/>
          </a:prstGeom>
          <a:noFill/>
          <a:ln w="9525">
            <a:noFill/>
            <a:miter lim="800000"/>
            <a:headEnd/>
            <a:tailEnd/>
          </a:ln>
        </p:spPr>
      </p:pic>
    </p:spTree>
  </p:cSld>
  <p:clrMapOvr>
    <a:masterClrMapping/>
  </p:clrMapOvr>
  <p:transition spd="slow" advClick="0" advTm="22000">
    <p:comb dir="vert"/>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734" fill="hold"/>
                                        <p:tgtEl>
                                          <p:spTgt spid="2970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970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F:\çevre\çevre\00090810.jpg"/>
          <p:cNvPicPr>
            <a:picLocks noChangeAspect="1" noChangeArrowheads="1"/>
          </p:cNvPicPr>
          <p:nvPr/>
        </p:nvPicPr>
        <p:blipFill>
          <a:blip r:embed="rId4"/>
          <a:srcRect/>
          <a:stretch>
            <a:fillRect/>
          </a:stretch>
        </p:blipFill>
        <p:spPr bwMode="auto">
          <a:xfrm>
            <a:off x="500063" y="214313"/>
            <a:ext cx="8143875" cy="6357937"/>
          </a:xfrm>
          <a:prstGeom prst="rect">
            <a:avLst/>
          </a:prstGeom>
          <a:noFill/>
          <a:ln w="9525">
            <a:noFill/>
            <a:miter lim="800000"/>
            <a:headEnd/>
            <a:tailEnd/>
          </a:ln>
        </p:spPr>
      </p:pic>
      <p:sp>
        <p:nvSpPr>
          <p:cNvPr id="30722" name="Rectangle 2"/>
          <p:cNvSpPr>
            <a:spLocks noChangeArrowheads="1"/>
          </p:cNvSpPr>
          <p:nvPr/>
        </p:nvSpPr>
        <p:spPr bwMode="auto">
          <a:xfrm>
            <a:off x="4391025" y="5373688"/>
            <a:ext cx="4752975" cy="1187450"/>
          </a:xfrm>
          <a:prstGeom prst="rect">
            <a:avLst/>
          </a:prstGeom>
          <a:noFill/>
          <a:ln w="9525">
            <a:noFill/>
            <a:miter lim="800000"/>
            <a:headEnd/>
            <a:tailEnd/>
          </a:ln>
        </p:spPr>
        <p:txBody>
          <a:bodyPr anchor="ctr">
            <a:spAutoFit/>
          </a:bodyPr>
          <a:lstStyle/>
          <a:p>
            <a:r>
              <a:rPr lang="tr-TR" sz="2000" b="1"/>
              <a:t> </a:t>
            </a:r>
            <a:r>
              <a:rPr lang="tr-TR" sz="2400" b="1"/>
              <a:t>Denizlere, nehir ve ırmaklara çöp (özellikle plastik maddeler) atılmamalıdır.</a:t>
            </a:r>
            <a:r>
              <a:rPr lang="tr-TR" sz="2000"/>
              <a:t> </a:t>
            </a:r>
          </a:p>
        </p:txBody>
      </p:sp>
      <p:pic>
        <p:nvPicPr>
          <p:cNvPr id="30724"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04250" y="6237288"/>
            <a:ext cx="304800" cy="304800"/>
          </a:xfrm>
          <a:prstGeom prst="rect">
            <a:avLst/>
          </a:prstGeom>
          <a:noFill/>
          <a:ln w="9525">
            <a:noFill/>
            <a:miter lim="800000"/>
            <a:headEnd/>
            <a:tailEnd/>
          </a:ln>
        </p:spPr>
      </p:pic>
    </p:spTree>
  </p:cSld>
  <p:clrMapOvr>
    <a:masterClrMapping/>
  </p:clrMapOvr>
  <p:transition spd="slow" advClick="0" advTm="7800">
    <p:blinds dir="vert"/>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54" fill="hold"/>
                                        <p:tgtEl>
                                          <p:spTgt spid="3072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072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F:\çevre\çevre\216-200x300.jpg"/>
          <p:cNvPicPr>
            <a:picLocks noChangeAspect="1" noChangeArrowheads="1"/>
          </p:cNvPicPr>
          <p:nvPr/>
        </p:nvPicPr>
        <p:blipFill>
          <a:blip r:embed="rId4"/>
          <a:srcRect/>
          <a:stretch>
            <a:fillRect/>
          </a:stretch>
        </p:blipFill>
        <p:spPr bwMode="auto">
          <a:xfrm>
            <a:off x="3500438" y="285750"/>
            <a:ext cx="5072062" cy="6286500"/>
          </a:xfrm>
          <a:prstGeom prst="rect">
            <a:avLst/>
          </a:prstGeom>
          <a:noFill/>
          <a:ln w="9525">
            <a:noFill/>
            <a:miter lim="800000"/>
            <a:headEnd/>
            <a:tailEnd/>
          </a:ln>
        </p:spPr>
      </p:pic>
      <p:sp>
        <p:nvSpPr>
          <p:cNvPr id="31746" name="Rectangle 3"/>
          <p:cNvSpPr>
            <a:spLocks noChangeArrowheads="1"/>
          </p:cNvSpPr>
          <p:nvPr/>
        </p:nvSpPr>
        <p:spPr bwMode="auto">
          <a:xfrm>
            <a:off x="539750" y="2133600"/>
            <a:ext cx="2273300" cy="2289175"/>
          </a:xfrm>
          <a:prstGeom prst="rect">
            <a:avLst/>
          </a:prstGeom>
          <a:noFill/>
          <a:ln w="9525">
            <a:noFill/>
            <a:miter lim="800000"/>
            <a:headEnd/>
            <a:tailEnd/>
          </a:ln>
        </p:spPr>
        <p:txBody>
          <a:bodyPr>
            <a:spAutoFit/>
          </a:bodyPr>
          <a:lstStyle/>
          <a:p>
            <a:r>
              <a:rPr lang="tr-TR"/>
              <a:t>Su kirliliğini oluşturan etmenlerin başında lağım suları gelmektedir. Nehir ve göllerimizde kirlilik nedeniyle canlılar tükenmek üzeredir. </a:t>
            </a:r>
          </a:p>
        </p:txBody>
      </p:sp>
      <p:pic>
        <p:nvPicPr>
          <p:cNvPr id="31748"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532813" y="6237288"/>
            <a:ext cx="304800" cy="304800"/>
          </a:xfrm>
          <a:prstGeom prst="rect">
            <a:avLst/>
          </a:prstGeom>
          <a:noFill/>
          <a:ln w="9525">
            <a:noFill/>
            <a:miter lim="800000"/>
            <a:headEnd/>
            <a:tailEnd/>
          </a:ln>
        </p:spPr>
      </p:pic>
    </p:spTree>
  </p:cSld>
  <p:clrMapOvr>
    <a:masterClrMapping/>
  </p:clrMapOvr>
  <p:transition spd="slow" advClick="0" advTm="12000">
    <p:cover dir="ld"/>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03" fill="hold"/>
                                        <p:tgtEl>
                                          <p:spTgt spid="317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174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F:\çevre\çevre\2321392.jpg"/>
          <p:cNvPicPr>
            <a:picLocks noChangeAspect="1" noChangeArrowheads="1"/>
          </p:cNvPicPr>
          <p:nvPr/>
        </p:nvPicPr>
        <p:blipFill>
          <a:blip r:embed="rId4"/>
          <a:srcRect/>
          <a:stretch>
            <a:fillRect/>
          </a:stretch>
        </p:blipFill>
        <p:spPr bwMode="auto">
          <a:xfrm>
            <a:off x="357188" y="214313"/>
            <a:ext cx="8429625" cy="6429375"/>
          </a:xfrm>
          <a:prstGeom prst="rect">
            <a:avLst/>
          </a:prstGeom>
          <a:noFill/>
          <a:ln w="9525">
            <a:noFill/>
            <a:miter lim="800000"/>
            <a:headEnd/>
            <a:tailEnd/>
          </a:ln>
        </p:spPr>
      </p:pic>
      <p:sp>
        <p:nvSpPr>
          <p:cNvPr id="14338" name="2 Dikdörtgen"/>
          <p:cNvSpPr>
            <a:spLocks noChangeArrowheads="1"/>
          </p:cNvSpPr>
          <p:nvPr/>
        </p:nvSpPr>
        <p:spPr bwMode="auto">
          <a:xfrm>
            <a:off x="395288" y="3860800"/>
            <a:ext cx="8353425" cy="1766888"/>
          </a:xfrm>
          <a:prstGeom prst="rect">
            <a:avLst/>
          </a:prstGeom>
          <a:noFill/>
          <a:ln w="9525">
            <a:noFill/>
            <a:miter lim="800000"/>
            <a:headEnd/>
            <a:tailEnd/>
          </a:ln>
        </p:spPr>
        <p:txBody>
          <a:bodyPr>
            <a:spAutoFit/>
          </a:bodyPr>
          <a:lstStyle/>
          <a:p>
            <a:r>
              <a:rPr lang="tr-TR" sz="2200" b="1">
                <a:solidFill>
                  <a:srgbClr val="FFFF00"/>
                </a:solidFill>
                <a:latin typeface="Calibri" pitchFamily="34" charset="0"/>
              </a:rPr>
              <a:t/>
            </a:r>
            <a:br>
              <a:rPr lang="tr-TR" sz="2200" b="1">
                <a:solidFill>
                  <a:srgbClr val="FFFF00"/>
                </a:solidFill>
                <a:latin typeface="Calibri" pitchFamily="34" charset="0"/>
              </a:rPr>
            </a:br>
            <a:r>
              <a:rPr lang="tr-TR" sz="2200" b="1">
                <a:solidFill>
                  <a:schemeClr val="tx2"/>
                </a:solidFill>
                <a:latin typeface="Calibri" pitchFamily="34" charset="0"/>
              </a:rPr>
              <a:t>Pek çoğumuz çocukluğumuzda sokakta açık havada saatlerce oynadığımız günleri hatırlarız. Bisiklete biner, ağaçlara tırmanır, arka bahçede çukurlar kazar, bulduğumuz taş, kozalak, çer çöpü biriktirir, onlardan yeni şeyler yapardık.</a:t>
            </a:r>
            <a:r>
              <a:rPr lang="tr-TR" sz="2200" b="1">
                <a:solidFill>
                  <a:srgbClr val="FFFF00"/>
                </a:solidFill>
                <a:latin typeface="Calibri" pitchFamily="34" charset="0"/>
              </a:rPr>
              <a:t> </a:t>
            </a:r>
            <a:endParaRPr lang="tr-TR" sz="2200">
              <a:solidFill>
                <a:srgbClr val="FFFF00"/>
              </a:solidFill>
              <a:latin typeface="Calibri" pitchFamily="34" charset="0"/>
            </a:endParaRPr>
          </a:p>
        </p:txBody>
      </p:sp>
      <p:sp>
        <p:nvSpPr>
          <p:cNvPr id="14339" name="3 Dikdörtgen"/>
          <p:cNvSpPr>
            <a:spLocks noChangeArrowheads="1"/>
          </p:cNvSpPr>
          <p:nvPr/>
        </p:nvSpPr>
        <p:spPr bwMode="auto">
          <a:xfrm>
            <a:off x="1143000" y="214313"/>
            <a:ext cx="6786563" cy="461962"/>
          </a:xfrm>
          <a:prstGeom prst="rect">
            <a:avLst/>
          </a:prstGeom>
          <a:noFill/>
          <a:ln w="9525">
            <a:noFill/>
            <a:miter lim="800000"/>
            <a:headEnd/>
            <a:tailEnd/>
          </a:ln>
        </p:spPr>
        <p:txBody>
          <a:bodyPr>
            <a:spAutoFit/>
          </a:bodyPr>
          <a:lstStyle/>
          <a:p>
            <a:r>
              <a:rPr lang="tr-TR" sz="2400" b="1">
                <a:solidFill>
                  <a:srgbClr val="FFFF00"/>
                </a:solidFill>
                <a:latin typeface="Calibri" pitchFamily="34" charset="0"/>
              </a:rPr>
              <a:t>Çocukların doğaya,doğanın da çocuklara ihtiyacı var!</a:t>
            </a:r>
            <a:endParaRPr lang="tr-TR" sz="2400">
              <a:latin typeface="Calibri" pitchFamily="34" charset="0"/>
            </a:endParaRPr>
          </a:p>
        </p:txBody>
      </p:sp>
      <p:pic>
        <p:nvPicPr>
          <p:cNvPr id="14341" name="Picture 5">
            <a:hlinkClick r:id="" action="ppaction://media"/>
          </p:cNvPr>
          <p:cNvPicPr>
            <a:picLocks noRot="1" noChangeAspect="1" noChangeArrowheads="1"/>
          </p:cNvPicPr>
          <p:nvPr>
            <a:wavAudioFile r:embed="rId1" name="~PP3394.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23266">
    <p:zo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34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4341"/>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F:\çevre\çevre\Cevre_Kir14.jpg"/>
          <p:cNvPicPr>
            <a:picLocks noChangeAspect="1" noChangeArrowheads="1"/>
          </p:cNvPicPr>
          <p:nvPr/>
        </p:nvPicPr>
        <p:blipFill>
          <a:blip r:embed="rId4"/>
          <a:srcRect/>
          <a:stretch>
            <a:fillRect/>
          </a:stretch>
        </p:blipFill>
        <p:spPr bwMode="auto">
          <a:xfrm>
            <a:off x="428625" y="214313"/>
            <a:ext cx="8286750" cy="6429375"/>
          </a:xfrm>
          <a:prstGeom prst="rect">
            <a:avLst/>
          </a:prstGeom>
          <a:noFill/>
          <a:ln w="9525">
            <a:noFill/>
            <a:miter lim="800000"/>
            <a:headEnd/>
            <a:tailEnd/>
          </a:ln>
        </p:spPr>
      </p:pic>
      <p:sp>
        <p:nvSpPr>
          <p:cNvPr id="32770" name="Rectangle 2"/>
          <p:cNvSpPr>
            <a:spLocks noChangeArrowheads="1"/>
          </p:cNvSpPr>
          <p:nvPr/>
        </p:nvSpPr>
        <p:spPr bwMode="auto">
          <a:xfrm>
            <a:off x="395288" y="252413"/>
            <a:ext cx="8424862" cy="2403475"/>
          </a:xfrm>
          <a:prstGeom prst="rect">
            <a:avLst/>
          </a:prstGeom>
          <a:noFill/>
          <a:ln w="9525">
            <a:noFill/>
            <a:miter lim="800000"/>
            <a:headEnd/>
            <a:tailEnd/>
          </a:ln>
        </p:spPr>
        <p:txBody>
          <a:bodyPr anchor="ctr">
            <a:spAutoFit/>
          </a:bodyPr>
          <a:lstStyle/>
          <a:p>
            <a:r>
              <a:rPr lang="tr-TR" sz="1900"/>
              <a:t>Su kirliliğini oluşturan etmenler sanayi atık sularıdır. Bunun yanında petrol atıkları, nükleer atıklar, katı sanayi ve ev atıkları da önemli kirleticilerdir. Bunlar deniz kenarındaki bitkileri yok etmektedir. Kirlenme sonucu denizlerde hayvan soyu tükenmeye başlamıştır. Örneğin; Marmara denizi, kirlilik nedeniyle balıkların yaşamasına uygun ortam olmaktan çıkmıştır. Karadeniz'deki kirlenme nedeniyle hamsi ve diğer balık türleri giderek azalmaktadır. Istakozların larva halindeyken temiz su bulamamaları nedeniyle nesilleri tükenmektedir. </a:t>
            </a:r>
          </a:p>
        </p:txBody>
      </p:sp>
      <p:pic>
        <p:nvPicPr>
          <p:cNvPr id="32775" name="Picture 7">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6308725"/>
            <a:ext cx="304800" cy="304800"/>
          </a:xfrm>
          <a:prstGeom prst="rect">
            <a:avLst/>
          </a:prstGeom>
          <a:noFill/>
          <a:ln w="9525">
            <a:noFill/>
            <a:miter lim="800000"/>
            <a:headEnd/>
            <a:tailEnd/>
          </a:ln>
        </p:spPr>
      </p:pic>
    </p:spTree>
  </p:cSld>
  <p:clrMapOvr>
    <a:masterClrMapping/>
  </p:clrMapOvr>
  <p:transition spd="slow" advClick="0" advTm="44300">
    <p:strips dir="ld"/>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677" fill="hold"/>
                                        <p:tgtEl>
                                          <p:spTgt spid="327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277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F:\çevre\çevre\230944.jpg"/>
          <p:cNvPicPr>
            <a:picLocks noChangeAspect="1" noChangeArrowheads="1"/>
          </p:cNvPicPr>
          <p:nvPr/>
        </p:nvPicPr>
        <p:blipFill>
          <a:blip r:embed="rId4"/>
          <a:srcRect/>
          <a:stretch>
            <a:fillRect/>
          </a:stretch>
        </p:blipFill>
        <p:spPr bwMode="auto">
          <a:xfrm>
            <a:off x="250825" y="188913"/>
            <a:ext cx="8642350" cy="6408737"/>
          </a:xfrm>
          <a:prstGeom prst="rect">
            <a:avLst/>
          </a:prstGeom>
          <a:noFill/>
          <a:ln w="9525">
            <a:noFill/>
            <a:miter lim="800000"/>
            <a:headEnd/>
            <a:tailEnd/>
          </a:ln>
        </p:spPr>
      </p:pic>
      <p:sp>
        <p:nvSpPr>
          <p:cNvPr id="33794" name="Rectangle 2"/>
          <p:cNvSpPr>
            <a:spLocks noChangeArrowheads="1"/>
          </p:cNvSpPr>
          <p:nvPr/>
        </p:nvSpPr>
        <p:spPr bwMode="auto">
          <a:xfrm>
            <a:off x="185738" y="4203700"/>
            <a:ext cx="8958262" cy="2654300"/>
          </a:xfrm>
          <a:prstGeom prst="rect">
            <a:avLst/>
          </a:prstGeom>
          <a:noFill/>
          <a:ln w="9525">
            <a:noFill/>
            <a:miter lim="800000"/>
            <a:headEnd/>
            <a:tailEnd/>
          </a:ln>
        </p:spPr>
        <p:txBody>
          <a:bodyPr wrap="none" anchor="ctr">
            <a:spAutoFit/>
          </a:bodyPr>
          <a:lstStyle/>
          <a:p>
            <a:r>
              <a:rPr lang="tr-TR" sz="2800" b="1">
                <a:solidFill>
                  <a:srgbClr val="B41818"/>
                </a:solidFill>
              </a:rPr>
              <a:t>Su Kirliliğine Karşı Alınabilecek Önlemler:</a:t>
            </a:r>
            <a:endParaRPr lang="tr-TR" sz="2800">
              <a:solidFill>
                <a:srgbClr val="B41818"/>
              </a:solidFill>
            </a:endParaRPr>
          </a:p>
          <a:p>
            <a:r>
              <a:rPr lang="tr-TR" sz="2800">
                <a:solidFill>
                  <a:srgbClr val="B41818"/>
                </a:solidFill>
              </a:rPr>
              <a:t>- Su kaynaklarını korumak </a:t>
            </a:r>
          </a:p>
          <a:p>
            <a:r>
              <a:rPr lang="tr-TR" sz="2800">
                <a:solidFill>
                  <a:srgbClr val="B41818"/>
                </a:solidFill>
              </a:rPr>
              <a:t>- Evsel ve endüstriyel atıkları arıtmak </a:t>
            </a:r>
          </a:p>
          <a:p>
            <a:r>
              <a:rPr lang="tr-TR" sz="2800">
                <a:solidFill>
                  <a:srgbClr val="B41818"/>
                </a:solidFill>
              </a:rPr>
              <a:t>- Sanayi bölgesini yerleşim birimlerinden uzaklaştırmak </a:t>
            </a:r>
          </a:p>
          <a:p>
            <a:r>
              <a:rPr lang="tr-TR" sz="2800">
                <a:solidFill>
                  <a:srgbClr val="B41818"/>
                </a:solidFill>
              </a:rPr>
              <a:t>- Atıkları yeniden kullanılabilir hale getirmek.</a:t>
            </a:r>
          </a:p>
          <a:p>
            <a:pPr eaLnBrk="0" hangingPunct="0"/>
            <a:endParaRPr lang="tr-TR" sz="2800">
              <a:solidFill>
                <a:srgbClr val="B41818"/>
              </a:solidFill>
            </a:endParaRPr>
          </a:p>
        </p:txBody>
      </p:sp>
      <p:pic>
        <p:nvPicPr>
          <p:cNvPr id="33797" name="Picture 5">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532813" y="6237288"/>
            <a:ext cx="304800" cy="304800"/>
          </a:xfrm>
          <a:prstGeom prst="rect">
            <a:avLst/>
          </a:prstGeom>
          <a:noFill/>
          <a:ln w="9525">
            <a:noFill/>
            <a:miter lim="800000"/>
            <a:headEnd/>
            <a:tailEnd/>
          </a:ln>
        </p:spPr>
      </p:pic>
    </p:spTree>
  </p:cSld>
  <p:clrMapOvr>
    <a:masterClrMapping/>
  </p:clrMapOvr>
  <p:transition spd="slow" advClick="0" advTm="16300">
    <p:cover dir="u"/>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83" fill="hold"/>
                                        <p:tgtEl>
                                          <p:spTgt spid="337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379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F:\çevre\çevre\Cevre_Kir11.jpg"/>
          <p:cNvPicPr>
            <a:picLocks noChangeAspect="1" noChangeArrowheads="1"/>
          </p:cNvPicPr>
          <p:nvPr/>
        </p:nvPicPr>
        <p:blipFill>
          <a:blip r:embed="rId4"/>
          <a:srcRect/>
          <a:stretch>
            <a:fillRect/>
          </a:stretch>
        </p:blipFill>
        <p:spPr bwMode="auto">
          <a:xfrm>
            <a:off x="357188" y="214313"/>
            <a:ext cx="8358187" cy="6429375"/>
          </a:xfrm>
          <a:prstGeom prst="rect">
            <a:avLst/>
          </a:prstGeom>
          <a:noFill/>
          <a:ln w="9525">
            <a:noFill/>
            <a:miter lim="800000"/>
            <a:headEnd/>
            <a:tailEnd/>
          </a:ln>
        </p:spPr>
      </p:pic>
      <p:sp>
        <p:nvSpPr>
          <p:cNvPr id="34818" name="Rectangle 2"/>
          <p:cNvSpPr>
            <a:spLocks noChangeArrowheads="1"/>
          </p:cNvSpPr>
          <p:nvPr/>
        </p:nvSpPr>
        <p:spPr bwMode="auto">
          <a:xfrm>
            <a:off x="468313" y="2360613"/>
            <a:ext cx="3132137" cy="3013075"/>
          </a:xfrm>
          <a:prstGeom prst="rect">
            <a:avLst/>
          </a:prstGeom>
          <a:noFill/>
          <a:ln w="9525">
            <a:noFill/>
            <a:miter lim="800000"/>
            <a:headEnd/>
            <a:tailEnd/>
          </a:ln>
        </p:spPr>
        <p:txBody>
          <a:bodyPr anchor="ctr">
            <a:spAutoFit/>
          </a:bodyPr>
          <a:lstStyle/>
          <a:p>
            <a:r>
              <a:rPr lang="tr-TR" sz="2400">
                <a:solidFill>
                  <a:schemeClr val="bg1"/>
                </a:solidFill>
              </a:rPr>
              <a:t>Gürültü de denilen SES KİRLİLİĞİ, istenmeyen ve dinleyene bir anlam ifade etmeyen sesler ya da insanı rahatsız eden düzensiz ve yüksek seslerdir. </a:t>
            </a:r>
          </a:p>
        </p:txBody>
      </p:sp>
      <p:pic>
        <p:nvPicPr>
          <p:cNvPr id="34820" name="Picture 4">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6381750"/>
            <a:ext cx="304800" cy="304800"/>
          </a:xfrm>
          <a:prstGeom prst="rect">
            <a:avLst/>
          </a:prstGeom>
          <a:noFill/>
          <a:ln w="9525">
            <a:noFill/>
            <a:miter lim="800000"/>
            <a:headEnd/>
            <a:tailEnd/>
          </a:ln>
        </p:spPr>
      </p:pic>
    </p:spTree>
  </p:cSld>
  <p:clrMapOvr>
    <a:masterClrMapping/>
  </p:clrMapOvr>
  <p:transition spd="slow" advClick="0" advTm="11300">
    <p:wheel spokes="3"/>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37" fill="hold"/>
                                        <p:tgtEl>
                                          <p:spTgt spid="348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4820"/>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Resim 24" descr="http://img187.imageshack.us/img187/2913/271522uy8.jpg"/>
          <p:cNvPicPr>
            <a:picLocks noChangeAspect="1" noChangeArrowheads="1"/>
          </p:cNvPicPr>
          <p:nvPr/>
        </p:nvPicPr>
        <p:blipFill>
          <a:blip r:embed="rId5"/>
          <a:srcRect/>
          <a:stretch>
            <a:fillRect/>
          </a:stretch>
        </p:blipFill>
        <p:spPr bwMode="auto">
          <a:xfrm>
            <a:off x="250825" y="188913"/>
            <a:ext cx="4681538" cy="6553200"/>
          </a:xfrm>
          <a:prstGeom prst="rect">
            <a:avLst/>
          </a:prstGeom>
          <a:noFill/>
          <a:ln w="9525">
            <a:noFill/>
            <a:miter lim="800000"/>
            <a:headEnd/>
            <a:tailEnd/>
          </a:ln>
        </p:spPr>
      </p:pic>
      <p:sp>
        <p:nvSpPr>
          <p:cNvPr id="35842" name="Rectangle 5"/>
          <p:cNvSpPr>
            <a:spLocks noChangeArrowheads="1"/>
          </p:cNvSpPr>
          <p:nvPr/>
        </p:nvSpPr>
        <p:spPr bwMode="auto">
          <a:xfrm>
            <a:off x="5003800" y="623888"/>
            <a:ext cx="4140200" cy="4473575"/>
          </a:xfrm>
          <a:prstGeom prst="rect">
            <a:avLst/>
          </a:prstGeom>
          <a:noFill/>
          <a:ln w="9525">
            <a:noFill/>
            <a:miter lim="800000"/>
            <a:headEnd/>
            <a:tailEnd/>
          </a:ln>
        </p:spPr>
        <p:txBody>
          <a:bodyPr anchor="ctr">
            <a:spAutoFit/>
          </a:bodyPr>
          <a:lstStyle/>
          <a:p>
            <a:r>
              <a:rPr lang="tr-TR" sz="2400" b="1"/>
              <a:t>Ses Kirliliğine Karşı Alınabilecek Önlemler </a:t>
            </a:r>
            <a:endParaRPr lang="tr-TR" sz="2400"/>
          </a:p>
          <a:p>
            <a:r>
              <a:rPr lang="tr-TR" sz="2400"/>
              <a:t>- Motorlu taşıtlara susturucu takmak </a:t>
            </a:r>
          </a:p>
          <a:p>
            <a:r>
              <a:rPr lang="tr-TR" sz="2400"/>
              <a:t>- Sanayi alanlarını yerleşim birimlerinden uzaklaştırmak </a:t>
            </a:r>
          </a:p>
          <a:p>
            <a:r>
              <a:rPr lang="tr-TR" sz="2400"/>
              <a:t>- Eğlence merkezlerinin gürültüsünün sokaklara yayılmasını engellemek </a:t>
            </a:r>
          </a:p>
          <a:p>
            <a:r>
              <a:rPr lang="tr-TR" sz="2400"/>
              <a:t>- Evlerin ısı ve ses izolasyonunu sağlamak </a:t>
            </a:r>
          </a:p>
          <a:p>
            <a:pPr algn="ctr" eaLnBrk="0" hangingPunct="0"/>
            <a:endParaRPr lang="tr-TR" sz="2400"/>
          </a:p>
        </p:txBody>
      </p:sp>
      <p:pic>
        <p:nvPicPr>
          <p:cNvPr id="35844" name="Picture 4">
            <a:hlinkClick r:id="" action="ppaction://media"/>
          </p:cNvPr>
          <p:cNvPicPr>
            <a:picLocks noRot="1" noChangeAspect="1" noChangeArrowheads="1"/>
          </p:cNvPicPr>
          <p:nvPr>
            <a:wavAudioFile r:embed="rId2" name="Kayıtlı Ses"/>
          </p:nvPr>
        </p:nvPicPr>
        <p:blipFill>
          <a:blip r:embed="rId6"/>
          <a:srcRect/>
          <a:stretch>
            <a:fillRect/>
          </a:stretch>
        </p:blipFill>
        <p:spPr bwMode="auto">
          <a:xfrm>
            <a:off x="8532813" y="6308725"/>
            <a:ext cx="304800" cy="304800"/>
          </a:xfrm>
          <a:prstGeom prst="rect">
            <a:avLst/>
          </a:prstGeom>
          <a:noFill/>
          <a:ln w="9525">
            <a:noFill/>
            <a:miter lim="800000"/>
            <a:headEnd/>
            <a:tailEnd/>
          </a:ln>
        </p:spPr>
      </p:pic>
    </p:spTree>
    <p:custDataLst>
      <p:tags r:id="rId1"/>
    </p:custDataLst>
  </p:cSld>
  <p:clrMapOvr>
    <a:masterClrMapping/>
  </p:clrMapOvr>
  <p:transition spd="slow" advClick="0" advTm="20700">
    <p:zoom/>
    <p:sndAc>
      <p:stSnd>
        <p:snd r:embed="rId4"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63" fill="hold"/>
                                        <p:tgtEl>
                                          <p:spTgt spid="358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584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F:\çevre\çevre\hava%20kirlili%C4%9Fi.jpg"/>
          <p:cNvPicPr>
            <a:picLocks noChangeAspect="1" noChangeArrowheads="1"/>
          </p:cNvPicPr>
          <p:nvPr/>
        </p:nvPicPr>
        <p:blipFill>
          <a:blip r:embed="rId4"/>
          <a:srcRect/>
          <a:stretch>
            <a:fillRect/>
          </a:stretch>
        </p:blipFill>
        <p:spPr bwMode="auto">
          <a:xfrm>
            <a:off x="285750" y="285750"/>
            <a:ext cx="8429625" cy="6357938"/>
          </a:xfrm>
          <a:prstGeom prst="rect">
            <a:avLst/>
          </a:prstGeom>
          <a:noFill/>
          <a:ln w="9525">
            <a:noFill/>
            <a:miter lim="800000"/>
            <a:headEnd/>
            <a:tailEnd/>
          </a:ln>
        </p:spPr>
      </p:pic>
      <p:pic>
        <p:nvPicPr>
          <p:cNvPr id="36869" name="Picture 5">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6381750"/>
            <a:ext cx="304800" cy="304800"/>
          </a:xfrm>
          <a:prstGeom prst="rect">
            <a:avLst/>
          </a:prstGeom>
          <a:noFill/>
          <a:ln w="9525">
            <a:noFill/>
            <a:miter lim="800000"/>
            <a:headEnd/>
            <a:tailEnd/>
          </a:ln>
        </p:spPr>
      </p:pic>
    </p:spTree>
  </p:cSld>
  <p:clrMapOvr>
    <a:masterClrMapping/>
  </p:clrMapOvr>
  <p:transition spd="slow" advClick="0" advTm="4859">
    <p:checker dir="vert"/>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86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Prev" delay="0">
                      <p:tgtEl>
                        <p:sldTgt/>
                      </p:tgtEl>
                    </p:cond>
                    <p:cond evt="onStopAudio" delay="0">
                      <p:tgtEl>
                        <p:sldTgt/>
                      </p:tgtEl>
                    </p:cond>
                  </p:endCondLst>
                </p:cTn>
                <p:tgtEl>
                  <p:spTgt spid="36869"/>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descr="F:\çevre\çevre\100_0015.jpg"/>
          <p:cNvPicPr>
            <a:picLocks noChangeAspect="1" noChangeArrowheads="1"/>
          </p:cNvPicPr>
          <p:nvPr/>
        </p:nvPicPr>
        <p:blipFill>
          <a:blip r:embed="rId4"/>
          <a:srcRect/>
          <a:stretch>
            <a:fillRect/>
          </a:stretch>
        </p:blipFill>
        <p:spPr bwMode="auto">
          <a:xfrm>
            <a:off x="3132138" y="260350"/>
            <a:ext cx="5761037" cy="6286500"/>
          </a:xfrm>
          <a:prstGeom prst="rect">
            <a:avLst/>
          </a:prstGeom>
          <a:noFill/>
          <a:ln w="9525">
            <a:noFill/>
            <a:miter lim="800000"/>
            <a:headEnd/>
            <a:tailEnd/>
          </a:ln>
        </p:spPr>
      </p:pic>
      <p:sp>
        <p:nvSpPr>
          <p:cNvPr id="37890" name="Rectangle 2"/>
          <p:cNvSpPr>
            <a:spLocks noChangeArrowheads="1"/>
          </p:cNvSpPr>
          <p:nvPr/>
        </p:nvSpPr>
        <p:spPr bwMode="auto">
          <a:xfrm>
            <a:off x="179388" y="2027238"/>
            <a:ext cx="3024187" cy="2803525"/>
          </a:xfrm>
          <a:prstGeom prst="rect">
            <a:avLst/>
          </a:prstGeom>
          <a:noFill/>
          <a:ln w="9525">
            <a:noFill/>
            <a:miter lim="800000"/>
            <a:headEnd/>
            <a:tailEnd/>
          </a:ln>
        </p:spPr>
        <p:txBody>
          <a:bodyPr anchor="ctr">
            <a:spAutoFit/>
          </a:bodyPr>
          <a:lstStyle/>
          <a:p>
            <a:r>
              <a:rPr lang="tr-TR" sz="3200"/>
              <a:t>AMBALAJ ÇÖP DEĞİLDİR AYRIŞTIRMAK BİLİNÇTİR</a:t>
            </a:r>
            <a:r>
              <a:rPr lang="tr-TR"/>
              <a:t>.</a:t>
            </a:r>
            <a:br>
              <a:rPr lang="tr-TR"/>
            </a:br>
            <a:endParaRPr lang="tr-TR"/>
          </a:p>
        </p:txBody>
      </p:sp>
      <p:pic>
        <p:nvPicPr>
          <p:cNvPr id="37895" name="Picture 7">
            <a:hlinkClick r:id="" action="ppaction://media"/>
          </p:cNvPr>
          <p:cNvPicPr>
            <a:picLocks noRot="1" noChangeAspect="1" noChangeArrowheads="1"/>
          </p:cNvPicPr>
          <p:nvPr>
            <a:wavAudioFile r:embed="rId1" name="~PP2714.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6141">
    <p:newsflash/>
    <p:sndAc>
      <p:stSnd>
        <p:snd r:embed="rId3" name="explod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89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789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F:\çevre\çevre\cevrekirliligienvironmexk9.jpg"/>
          <p:cNvPicPr>
            <a:picLocks noChangeAspect="1" noChangeArrowheads="1"/>
          </p:cNvPicPr>
          <p:nvPr/>
        </p:nvPicPr>
        <p:blipFill>
          <a:blip r:embed="rId4"/>
          <a:srcRect/>
          <a:stretch>
            <a:fillRect/>
          </a:stretch>
        </p:blipFill>
        <p:spPr bwMode="auto">
          <a:xfrm>
            <a:off x="1071563" y="214313"/>
            <a:ext cx="6929437" cy="6429375"/>
          </a:xfrm>
          <a:prstGeom prst="rect">
            <a:avLst/>
          </a:prstGeom>
          <a:noFill/>
          <a:ln w="9525">
            <a:noFill/>
            <a:miter lim="800000"/>
            <a:headEnd/>
            <a:tailEnd/>
          </a:ln>
        </p:spPr>
      </p:pic>
      <p:sp>
        <p:nvSpPr>
          <p:cNvPr id="38914" name="Rectangle 2"/>
          <p:cNvSpPr>
            <a:spLocks noChangeArrowheads="1"/>
          </p:cNvSpPr>
          <p:nvPr/>
        </p:nvSpPr>
        <p:spPr bwMode="auto">
          <a:xfrm>
            <a:off x="1331913" y="3933825"/>
            <a:ext cx="6769100" cy="1066800"/>
          </a:xfrm>
          <a:prstGeom prst="rect">
            <a:avLst/>
          </a:prstGeom>
          <a:noFill/>
          <a:ln w="9525">
            <a:noFill/>
            <a:miter lim="800000"/>
            <a:headEnd/>
            <a:tailEnd/>
          </a:ln>
        </p:spPr>
        <p:txBody>
          <a:bodyPr anchor="ctr">
            <a:spAutoFit/>
          </a:bodyPr>
          <a:lstStyle/>
          <a:p>
            <a:r>
              <a:rPr lang="tr-TR" sz="3200"/>
              <a:t>ÇEVREYİ NASIL BULMAK İSTİYORSAN ÖYLE BIRAK</a:t>
            </a:r>
            <a:r>
              <a:rPr lang="tr-TR"/>
              <a:t> </a:t>
            </a:r>
          </a:p>
        </p:txBody>
      </p:sp>
      <p:pic>
        <p:nvPicPr>
          <p:cNvPr id="38916" name="Picture 4">
            <a:hlinkClick r:id="" action="ppaction://media"/>
          </p:cNvPr>
          <p:cNvPicPr>
            <a:picLocks noRot="1" noChangeAspect="1" noChangeArrowheads="1"/>
          </p:cNvPicPr>
          <p:nvPr>
            <a:wavAudioFile r:embed="rId1" name="~PP3160.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5812">
    <p:cover dir="d"/>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9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891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F:\çevre\çevre\orman-yanginlari-ve-etkileri.jpg"/>
          <p:cNvPicPr>
            <a:picLocks noChangeAspect="1" noChangeArrowheads="1"/>
          </p:cNvPicPr>
          <p:nvPr/>
        </p:nvPicPr>
        <p:blipFill>
          <a:blip r:embed="rId4"/>
          <a:srcRect/>
          <a:stretch>
            <a:fillRect/>
          </a:stretch>
        </p:blipFill>
        <p:spPr bwMode="auto">
          <a:xfrm>
            <a:off x="285750" y="357188"/>
            <a:ext cx="8572500" cy="6286500"/>
          </a:xfrm>
          <a:prstGeom prst="rect">
            <a:avLst/>
          </a:prstGeom>
          <a:noFill/>
          <a:ln w="9525">
            <a:noFill/>
            <a:miter lim="800000"/>
            <a:headEnd/>
            <a:tailEnd/>
          </a:ln>
        </p:spPr>
      </p:pic>
      <p:sp>
        <p:nvSpPr>
          <p:cNvPr id="39938" name="Rectangle 2"/>
          <p:cNvSpPr>
            <a:spLocks noChangeArrowheads="1"/>
          </p:cNvSpPr>
          <p:nvPr/>
        </p:nvSpPr>
        <p:spPr bwMode="auto">
          <a:xfrm>
            <a:off x="323850" y="1052513"/>
            <a:ext cx="7920038" cy="1066800"/>
          </a:xfrm>
          <a:prstGeom prst="rect">
            <a:avLst/>
          </a:prstGeom>
          <a:noFill/>
          <a:ln w="9525">
            <a:noFill/>
            <a:miter lim="800000"/>
            <a:headEnd/>
            <a:tailEnd/>
          </a:ln>
        </p:spPr>
        <p:txBody>
          <a:bodyPr anchor="ctr">
            <a:spAutoFit/>
          </a:bodyPr>
          <a:lstStyle/>
          <a:p>
            <a:r>
              <a:rPr lang="tr-TR" sz="3200"/>
              <a:t>ORMANDA ATEŞ YAKMAYIN DOĞA SEVENLERİ AĞLATMAYIN </a:t>
            </a:r>
          </a:p>
        </p:txBody>
      </p:sp>
      <p:pic>
        <p:nvPicPr>
          <p:cNvPr id="39940" name="Picture 4">
            <a:hlinkClick r:id="" action="ppaction://media"/>
          </p:cNvPr>
          <p:cNvPicPr>
            <a:picLocks noRot="1" noChangeAspect="1" noChangeArrowheads="1"/>
          </p:cNvPicPr>
          <p:nvPr>
            <a:wavAudioFile r:embed="rId1" name="~PP1290.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6344">
    <p:dissolve/>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94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9940"/>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F:\çevre\çevre\oilspill-450x295.jpg"/>
          <p:cNvPicPr>
            <a:picLocks noChangeAspect="1" noChangeArrowheads="1"/>
          </p:cNvPicPr>
          <p:nvPr/>
        </p:nvPicPr>
        <p:blipFill>
          <a:blip r:embed="rId4"/>
          <a:srcRect/>
          <a:stretch>
            <a:fillRect/>
          </a:stretch>
        </p:blipFill>
        <p:spPr bwMode="auto">
          <a:xfrm>
            <a:off x="357188" y="357188"/>
            <a:ext cx="4214812" cy="4511675"/>
          </a:xfrm>
          <a:prstGeom prst="rect">
            <a:avLst/>
          </a:prstGeom>
          <a:noFill/>
          <a:ln w="9525">
            <a:noFill/>
            <a:miter lim="800000"/>
            <a:headEnd/>
            <a:tailEnd/>
          </a:ln>
        </p:spPr>
      </p:pic>
      <p:pic>
        <p:nvPicPr>
          <p:cNvPr id="40962" name="Picture 2" descr="F:\çevre\çevre\3DE_cevre_kirliligi2.jpg"/>
          <p:cNvPicPr>
            <a:picLocks noChangeAspect="1" noChangeArrowheads="1"/>
          </p:cNvPicPr>
          <p:nvPr/>
        </p:nvPicPr>
        <p:blipFill>
          <a:blip r:embed="rId5"/>
          <a:srcRect/>
          <a:stretch>
            <a:fillRect/>
          </a:stretch>
        </p:blipFill>
        <p:spPr bwMode="auto">
          <a:xfrm>
            <a:off x="4787900" y="333375"/>
            <a:ext cx="4032250" cy="4535488"/>
          </a:xfrm>
          <a:prstGeom prst="rect">
            <a:avLst/>
          </a:prstGeom>
          <a:noFill/>
          <a:ln w="9525">
            <a:noFill/>
            <a:miter lim="800000"/>
            <a:headEnd/>
            <a:tailEnd/>
          </a:ln>
        </p:spPr>
      </p:pic>
      <p:sp>
        <p:nvSpPr>
          <p:cNvPr id="40963" name="Rectangle 4"/>
          <p:cNvSpPr>
            <a:spLocks noChangeArrowheads="1"/>
          </p:cNvSpPr>
          <p:nvPr/>
        </p:nvSpPr>
        <p:spPr bwMode="auto">
          <a:xfrm>
            <a:off x="468313" y="5300663"/>
            <a:ext cx="8208962" cy="946150"/>
          </a:xfrm>
          <a:prstGeom prst="rect">
            <a:avLst/>
          </a:prstGeom>
          <a:noFill/>
          <a:ln w="9525">
            <a:noFill/>
            <a:miter lim="800000"/>
            <a:headEnd/>
            <a:tailEnd/>
          </a:ln>
        </p:spPr>
        <p:txBody>
          <a:bodyPr anchor="ctr">
            <a:spAutoFit/>
          </a:bodyPr>
          <a:lstStyle/>
          <a:p>
            <a:r>
              <a:rPr lang="tr-TR" sz="2800"/>
              <a:t>UÇMUYORSA KUŞLAR ÖLÜYORSA BALIKLAR NASIL YAŞAR İNSANLAR ?</a:t>
            </a:r>
            <a:r>
              <a:rPr lang="tr-TR"/>
              <a:t> </a:t>
            </a:r>
          </a:p>
        </p:txBody>
      </p:sp>
      <p:pic>
        <p:nvPicPr>
          <p:cNvPr id="40965" name="Picture 5">
            <a:hlinkClick r:id="" action="ppaction://media"/>
          </p:cNvPr>
          <p:cNvPicPr>
            <a:picLocks noRot="1" noChangeAspect="1" noChangeArrowheads="1"/>
          </p:cNvPicPr>
          <p:nvPr>
            <a:wavAudioFile r:embed="rId1" name="~PP3725.WAV"/>
          </p:nvPr>
        </p:nvPicPr>
        <p:blipFill>
          <a:blip r:embed="rId6"/>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7140">
    <p:split dir="in"/>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96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096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F:\çevre\çevre\LMCANSGCZ8CAR8UWPMCAZQ4SLECACYFPC8CA1R1XKMCA86HE7ICA7GKU7BCAKIEHASCAUN1R01CAYZ7THGCATY2815CA103S18CAPSVMCVCACTAUW0CAAFLYSUCA9EGCO2CAO5GZ7WCA2KEUFVCAEWXX1Z.jpg"/>
          <p:cNvPicPr>
            <a:picLocks noChangeAspect="1" noChangeArrowheads="1"/>
          </p:cNvPicPr>
          <p:nvPr/>
        </p:nvPicPr>
        <p:blipFill>
          <a:blip r:embed="rId4"/>
          <a:srcRect/>
          <a:stretch>
            <a:fillRect/>
          </a:stretch>
        </p:blipFill>
        <p:spPr bwMode="auto">
          <a:xfrm>
            <a:off x="785813" y="214313"/>
            <a:ext cx="7500937" cy="6429375"/>
          </a:xfrm>
          <a:prstGeom prst="rect">
            <a:avLst/>
          </a:prstGeom>
          <a:noFill/>
          <a:ln w="9525">
            <a:noFill/>
            <a:miter lim="800000"/>
            <a:headEnd/>
            <a:tailEnd/>
          </a:ln>
        </p:spPr>
      </p:pic>
      <p:sp>
        <p:nvSpPr>
          <p:cNvPr id="41986" name="Rectangle 2"/>
          <p:cNvSpPr>
            <a:spLocks noChangeArrowheads="1"/>
          </p:cNvSpPr>
          <p:nvPr/>
        </p:nvSpPr>
        <p:spPr bwMode="auto">
          <a:xfrm>
            <a:off x="827088" y="5348288"/>
            <a:ext cx="7489825" cy="1066800"/>
          </a:xfrm>
          <a:prstGeom prst="rect">
            <a:avLst/>
          </a:prstGeom>
          <a:noFill/>
          <a:ln w="9525">
            <a:noFill/>
            <a:miter lim="800000"/>
            <a:headEnd/>
            <a:tailEnd/>
          </a:ln>
        </p:spPr>
        <p:txBody>
          <a:bodyPr anchor="ctr">
            <a:spAutoFit/>
          </a:bodyPr>
          <a:lstStyle/>
          <a:p>
            <a:r>
              <a:rPr lang="tr-TR" sz="3200"/>
              <a:t>SOLUYACAĞINIZ OKSİJENİ BULABİLMEK İÇİN BİR AĞAÇ DİKİNİZ.</a:t>
            </a:r>
          </a:p>
        </p:txBody>
      </p:sp>
      <p:pic>
        <p:nvPicPr>
          <p:cNvPr id="41988" name="Picture 4">
            <a:hlinkClick r:id="" action="ppaction://media"/>
          </p:cNvPr>
          <p:cNvPicPr>
            <a:picLocks noRot="1" noChangeAspect="1" noChangeArrowheads="1"/>
          </p:cNvPicPr>
          <p:nvPr>
            <a:wavAudioFile r:embed="rId1" name="~PP4028.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9782">
    <p:strips dir="rd"/>
    <p:sndAc>
      <p:stSnd>
        <p:snd r:embed="rId3" name="applaus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98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198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F:\çevre\çevre\cocuk.jpg"/>
          <p:cNvPicPr>
            <a:picLocks noChangeAspect="1" noChangeArrowheads="1"/>
          </p:cNvPicPr>
          <p:nvPr/>
        </p:nvPicPr>
        <p:blipFill>
          <a:blip r:embed="rId4"/>
          <a:srcRect/>
          <a:stretch>
            <a:fillRect/>
          </a:stretch>
        </p:blipFill>
        <p:spPr bwMode="auto">
          <a:xfrm>
            <a:off x="428625" y="357188"/>
            <a:ext cx="8215313" cy="6143625"/>
          </a:xfrm>
          <a:prstGeom prst="rect">
            <a:avLst/>
          </a:prstGeom>
          <a:noFill/>
          <a:ln w="9525">
            <a:noFill/>
            <a:miter lim="800000"/>
            <a:headEnd/>
            <a:tailEnd/>
          </a:ln>
        </p:spPr>
      </p:pic>
      <p:sp>
        <p:nvSpPr>
          <p:cNvPr id="15362" name="Rectangle 3"/>
          <p:cNvSpPr>
            <a:spLocks noChangeArrowheads="1"/>
          </p:cNvSpPr>
          <p:nvPr/>
        </p:nvSpPr>
        <p:spPr bwMode="auto">
          <a:xfrm>
            <a:off x="323850" y="333375"/>
            <a:ext cx="5761038" cy="1465263"/>
          </a:xfrm>
          <a:prstGeom prst="rect">
            <a:avLst/>
          </a:prstGeom>
          <a:noFill/>
          <a:ln w="9525">
            <a:noFill/>
            <a:miter lim="800000"/>
            <a:headEnd/>
            <a:tailEnd/>
          </a:ln>
        </p:spPr>
        <p:txBody>
          <a:bodyPr>
            <a:spAutoFit/>
          </a:bodyPr>
          <a:lstStyle/>
          <a:p>
            <a:r>
              <a:rPr lang="tr-TR" b="1">
                <a:solidFill>
                  <a:schemeClr val="accent2"/>
                </a:solidFill>
              </a:rPr>
              <a:t>Bahçedeki tomurcukları, yabani otları, böcekleri incelerdik. Sabahtan akşama kadar biri bizi eve çağırana kadar kaygısızca, dertsiz tasasız oynayan çocuklardık.</a:t>
            </a:r>
          </a:p>
          <a:p>
            <a:r>
              <a:rPr lang="tr-TR" b="1">
                <a:solidFill>
                  <a:schemeClr val="accent2"/>
                </a:solidFill>
              </a:rPr>
              <a:t>                              Mutlu Çocuklar!</a:t>
            </a:r>
            <a:r>
              <a:rPr lang="tr-TR">
                <a:solidFill>
                  <a:schemeClr val="accent2"/>
                </a:solidFill>
              </a:rPr>
              <a:t> </a:t>
            </a:r>
          </a:p>
        </p:txBody>
      </p:sp>
      <p:pic>
        <p:nvPicPr>
          <p:cNvPr id="15365" name="Picture 5">
            <a:hlinkClick r:id="" action="ppaction://media"/>
          </p:cNvPr>
          <p:cNvPicPr>
            <a:picLocks noRot="1" noChangeAspect="1" noChangeArrowheads="1"/>
          </p:cNvPicPr>
          <p:nvPr>
            <a:wavAudioFile r:embed="rId1" name="~PP806.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16875">
    <p:comb dir="vert"/>
    <p:sndAc>
      <p:stSnd>
        <p:snd r:embed="rId3" name="typ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36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536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F:\çevre\çevre\1812b.jpg"/>
          <p:cNvPicPr>
            <a:picLocks noChangeAspect="1" noChangeArrowheads="1"/>
          </p:cNvPicPr>
          <p:nvPr/>
        </p:nvPicPr>
        <p:blipFill>
          <a:blip r:embed="rId4"/>
          <a:srcRect/>
          <a:stretch>
            <a:fillRect/>
          </a:stretch>
        </p:blipFill>
        <p:spPr bwMode="auto">
          <a:xfrm>
            <a:off x="428625" y="241300"/>
            <a:ext cx="8286750" cy="6500813"/>
          </a:xfrm>
          <a:prstGeom prst="rect">
            <a:avLst/>
          </a:prstGeom>
          <a:noFill/>
          <a:ln w="9525">
            <a:noFill/>
            <a:miter lim="800000"/>
            <a:headEnd/>
            <a:tailEnd/>
          </a:ln>
        </p:spPr>
      </p:pic>
      <p:sp>
        <p:nvSpPr>
          <p:cNvPr id="43010" name="Rectangle 2"/>
          <p:cNvSpPr>
            <a:spLocks noChangeArrowheads="1"/>
          </p:cNvSpPr>
          <p:nvPr/>
        </p:nvSpPr>
        <p:spPr bwMode="auto">
          <a:xfrm>
            <a:off x="611188" y="446088"/>
            <a:ext cx="7740650" cy="641350"/>
          </a:xfrm>
          <a:prstGeom prst="rect">
            <a:avLst/>
          </a:prstGeom>
          <a:noFill/>
          <a:ln w="9525">
            <a:noFill/>
            <a:miter lim="800000"/>
            <a:headEnd/>
            <a:tailEnd/>
          </a:ln>
        </p:spPr>
        <p:txBody>
          <a:bodyPr wrap="none" anchor="ctr">
            <a:spAutoFit/>
          </a:bodyPr>
          <a:lstStyle/>
          <a:p>
            <a:r>
              <a:rPr lang="tr-TR" sz="3600"/>
              <a:t>Sağlıklı yaşam, sağlıklı çevre ile olur.</a:t>
            </a:r>
            <a:r>
              <a:rPr lang="tr-TR"/>
              <a:t> </a:t>
            </a:r>
          </a:p>
        </p:txBody>
      </p:sp>
      <p:pic>
        <p:nvPicPr>
          <p:cNvPr id="43012" name="Picture 4">
            <a:hlinkClick r:id="" action="ppaction://media"/>
          </p:cNvPr>
          <p:cNvPicPr>
            <a:picLocks noRot="1" noChangeAspect="1" noChangeArrowheads="1"/>
          </p:cNvPicPr>
          <p:nvPr>
            <a:wavAudioFile r:embed="rId1" name="~PP93.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6406">
    <p:push dir="d"/>
    <p:sndAc>
      <p:stSnd>
        <p:snd r:embed="rId3" name="drumroll.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0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301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descr="F:\çevre\çevre\4550440_405_06.jpg"/>
          <p:cNvPicPr>
            <a:picLocks noChangeAspect="1" noChangeArrowheads="1"/>
          </p:cNvPicPr>
          <p:nvPr/>
        </p:nvPicPr>
        <p:blipFill>
          <a:blip r:embed="rId4"/>
          <a:srcRect/>
          <a:stretch>
            <a:fillRect/>
          </a:stretch>
        </p:blipFill>
        <p:spPr bwMode="auto">
          <a:xfrm>
            <a:off x="357188" y="214313"/>
            <a:ext cx="8358187" cy="6429375"/>
          </a:xfrm>
          <a:prstGeom prst="rect">
            <a:avLst/>
          </a:prstGeom>
          <a:noFill/>
          <a:ln w="9525">
            <a:noFill/>
            <a:miter lim="800000"/>
            <a:headEnd/>
            <a:tailEnd/>
          </a:ln>
        </p:spPr>
      </p:pic>
      <p:pic>
        <p:nvPicPr>
          <p:cNvPr id="44037" name="Picture 5">
            <a:hlinkClick r:id="" action="ppaction://media"/>
          </p:cNvPr>
          <p:cNvPicPr>
            <a:picLocks noRot="1" noChangeAspect="1" noChangeArrowheads="1"/>
          </p:cNvPicPr>
          <p:nvPr>
            <a:wavAudioFile r:embed="rId1" name="~PP1653.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13000">
    <p:dissolve/>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03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4037"/>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p:txBody>
          <a:bodyPr/>
          <a:lstStyle/>
          <a:p>
            <a:endParaRPr lang="tr-TR" smtClean="0"/>
          </a:p>
        </p:txBody>
      </p:sp>
      <p:sp>
        <p:nvSpPr>
          <p:cNvPr id="45058" name="Rectangle 3"/>
          <p:cNvSpPr>
            <a:spLocks noGrp="1"/>
          </p:cNvSpPr>
          <p:nvPr>
            <p:ph type="body" idx="1"/>
          </p:nvPr>
        </p:nvSpPr>
        <p:spPr/>
        <p:txBody>
          <a:bodyPr/>
          <a:lstStyle/>
          <a:p>
            <a:endParaRPr lang="tr-TR" smtClean="0"/>
          </a:p>
        </p:txBody>
      </p:sp>
      <p:pic>
        <p:nvPicPr>
          <p:cNvPr id="45059" name="Resim 4" descr="http://img03.blogcu.com/images/c/e/v/cevreimkb/gurultu_kirliligi_1241770146.jpg">
            <a:hlinkClick r:id="rId4"/>
          </p:cNvPr>
          <p:cNvPicPr>
            <a:picLocks noChangeAspect="1" noChangeArrowheads="1"/>
          </p:cNvPicPr>
          <p:nvPr/>
        </p:nvPicPr>
        <p:blipFill>
          <a:blip r:embed="rId5"/>
          <a:srcRect/>
          <a:stretch>
            <a:fillRect/>
          </a:stretch>
        </p:blipFill>
        <p:spPr bwMode="auto">
          <a:xfrm>
            <a:off x="395288" y="260350"/>
            <a:ext cx="8353425" cy="6264275"/>
          </a:xfrm>
          <a:prstGeom prst="rect">
            <a:avLst/>
          </a:prstGeom>
          <a:noFill/>
          <a:ln w="9525">
            <a:noFill/>
            <a:miter lim="800000"/>
            <a:headEnd/>
            <a:tailEnd/>
          </a:ln>
        </p:spPr>
      </p:pic>
      <p:pic>
        <p:nvPicPr>
          <p:cNvPr id="45066" name="Picture 10">
            <a:hlinkClick r:id="" action="ppaction://media"/>
          </p:cNvPr>
          <p:cNvPicPr>
            <a:picLocks noRot="1" noChangeAspect="1" noChangeArrowheads="1"/>
          </p:cNvPicPr>
          <p:nvPr>
            <a:wavAudioFile r:embed="rId1" name="~PP2605.WAV"/>
          </p:nvPr>
        </p:nvPicPr>
        <p:blipFill>
          <a:blip r:embed="rId6"/>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20703">
    <p:newsflash/>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06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506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F:\çevre\çevre\show_image_NpAdvSinglePhoto.jpg"/>
          <p:cNvPicPr>
            <a:picLocks noChangeAspect="1" noChangeArrowheads="1"/>
          </p:cNvPicPr>
          <p:nvPr/>
        </p:nvPicPr>
        <p:blipFill>
          <a:blip r:embed="rId4"/>
          <a:srcRect/>
          <a:stretch>
            <a:fillRect/>
          </a:stretch>
        </p:blipFill>
        <p:spPr bwMode="auto">
          <a:xfrm>
            <a:off x="250825" y="188913"/>
            <a:ext cx="8642350" cy="6480175"/>
          </a:xfrm>
          <a:prstGeom prst="rect">
            <a:avLst/>
          </a:prstGeom>
          <a:noFill/>
          <a:ln w="9525">
            <a:noFill/>
            <a:miter lim="800000"/>
            <a:headEnd/>
            <a:tailEnd/>
          </a:ln>
        </p:spPr>
      </p:pic>
      <p:sp>
        <p:nvSpPr>
          <p:cNvPr id="16386" name="Rectangle 2"/>
          <p:cNvSpPr>
            <a:spLocks noChangeArrowheads="1"/>
          </p:cNvSpPr>
          <p:nvPr/>
        </p:nvSpPr>
        <p:spPr bwMode="auto">
          <a:xfrm>
            <a:off x="250825" y="4652963"/>
            <a:ext cx="8893175" cy="2014537"/>
          </a:xfrm>
          <a:prstGeom prst="rect">
            <a:avLst/>
          </a:prstGeom>
          <a:noFill/>
          <a:ln w="9525">
            <a:noFill/>
            <a:miter lim="800000"/>
            <a:headEnd/>
            <a:tailEnd/>
          </a:ln>
        </p:spPr>
        <p:txBody>
          <a:bodyPr anchor="ctr">
            <a:spAutoFit/>
          </a:bodyPr>
          <a:lstStyle/>
          <a:p>
            <a:r>
              <a:rPr lang="tr-TR" b="1">
                <a:solidFill>
                  <a:srgbClr val="00CC00"/>
                </a:solidFill>
              </a:rPr>
              <a:t>Çocuklar daha küçük yaştan doğayla bağ kurmaz, doğayı tanımaz, sevmezse gelecekte doğayla ilgili sorunlarla kim ilgilenecek? Kim nesli tükenmekte olan hayvan ve bitkiler için endişelenecek? Kim küresel ısınmayla, çevre ve doğa kirliliği ile ilgilenecek? Kim çalıştığı yerde, mahallesinde geri dönüşümü başlatacak? Kim bilecek sazlık alanların pek çok canlıya ev sahipliği yaptığını ve bu nedenle korunması gerektiğini. Böylece doğadaki yaşam döngüsünün de korunduğunu ve bunun çevre için çok önemli olduğunu.</a:t>
            </a:r>
            <a:r>
              <a:rPr lang="tr-TR">
                <a:solidFill>
                  <a:srgbClr val="00CC00"/>
                </a:solidFill>
              </a:rPr>
              <a:t> </a:t>
            </a:r>
          </a:p>
        </p:txBody>
      </p:sp>
      <p:pic>
        <p:nvPicPr>
          <p:cNvPr id="16390" name="Picture 6">
            <a:hlinkClick r:id="" action="ppaction://media"/>
          </p:cNvPr>
          <p:cNvPicPr>
            <a:picLocks noRot="1" noChangeAspect="1" noChangeArrowheads="1"/>
          </p:cNvPicPr>
          <p:nvPr>
            <a:wavAudioFile r:embed="rId1" name="~PP1517.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41859">
    <p:cover dir="r"/>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39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639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Resim 5" descr="http://img4.imageshack.us/img4/7135/newark.png"/>
          <p:cNvPicPr>
            <a:picLocks noChangeAspect="1" noChangeArrowheads="1"/>
          </p:cNvPicPr>
          <p:nvPr/>
        </p:nvPicPr>
        <p:blipFill>
          <a:blip r:embed="rId4"/>
          <a:srcRect/>
          <a:stretch>
            <a:fillRect/>
          </a:stretch>
        </p:blipFill>
        <p:spPr bwMode="auto">
          <a:xfrm>
            <a:off x="1835150" y="1989138"/>
            <a:ext cx="5545138" cy="4679950"/>
          </a:xfrm>
          <a:prstGeom prst="rect">
            <a:avLst/>
          </a:prstGeom>
          <a:noFill/>
          <a:ln w="9525">
            <a:noFill/>
            <a:miter lim="800000"/>
            <a:headEnd/>
            <a:tailEnd/>
          </a:ln>
        </p:spPr>
      </p:pic>
      <p:sp>
        <p:nvSpPr>
          <p:cNvPr id="17410" name="Rectangle 5"/>
          <p:cNvSpPr>
            <a:spLocks noChangeArrowheads="1"/>
          </p:cNvSpPr>
          <p:nvPr/>
        </p:nvSpPr>
        <p:spPr bwMode="auto">
          <a:xfrm>
            <a:off x="250825" y="260350"/>
            <a:ext cx="8675688" cy="1552575"/>
          </a:xfrm>
          <a:prstGeom prst="rect">
            <a:avLst/>
          </a:prstGeom>
          <a:noFill/>
          <a:ln w="9525">
            <a:noFill/>
            <a:miter lim="800000"/>
            <a:headEnd/>
            <a:tailEnd/>
          </a:ln>
        </p:spPr>
        <p:txBody>
          <a:bodyPr anchor="ctr">
            <a:spAutoFit/>
          </a:bodyPr>
          <a:lstStyle/>
          <a:p>
            <a:r>
              <a:rPr lang="tr-TR" sz="2400"/>
              <a:t>Madem böyle bir sorunla karşı karşıyayız öyleyse öncelikle çevre kirliliğini, nedenlerini ve alınacak önlemleri öğrenelim. Ardından her birimiz birer çevreci olarak üzerimize düşen görevi yerine getirmeye başlayalım.</a:t>
            </a:r>
          </a:p>
        </p:txBody>
      </p:sp>
      <p:pic>
        <p:nvPicPr>
          <p:cNvPr id="17419" name="Picture 11">
            <a:hlinkClick r:id="" action="ppaction://media"/>
          </p:cNvPr>
          <p:cNvPicPr>
            <a:picLocks noRot="1" noChangeAspect="1" noChangeArrowheads="1"/>
          </p:cNvPicPr>
          <p:nvPr>
            <a:wavAudioFile r:embed="rId1" name="~PP301.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18900">
    <p:pull dir="u"/>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4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741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F:\çevre\çevre\Cevre_Kir12.jpg"/>
          <p:cNvPicPr>
            <a:picLocks noChangeAspect="1" noChangeArrowheads="1"/>
          </p:cNvPicPr>
          <p:nvPr/>
        </p:nvPicPr>
        <p:blipFill>
          <a:blip r:embed="rId4"/>
          <a:srcRect/>
          <a:stretch>
            <a:fillRect/>
          </a:stretch>
        </p:blipFill>
        <p:spPr bwMode="auto">
          <a:xfrm>
            <a:off x="714375" y="214313"/>
            <a:ext cx="7786688" cy="6429375"/>
          </a:xfrm>
          <a:prstGeom prst="rect">
            <a:avLst/>
          </a:prstGeom>
          <a:noFill/>
          <a:ln w="9525">
            <a:noFill/>
            <a:miter lim="800000"/>
            <a:headEnd/>
            <a:tailEnd/>
          </a:ln>
        </p:spPr>
      </p:pic>
      <p:sp>
        <p:nvSpPr>
          <p:cNvPr id="18434" name="Rectangle 2"/>
          <p:cNvSpPr>
            <a:spLocks noChangeArrowheads="1"/>
          </p:cNvSpPr>
          <p:nvPr/>
        </p:nvSpPr>
        <p:spPr bwMode="auto">
          <a:xfrm>
            <a:off x="1042988" y="303213"/>
            <a:ext cx="7200900" cy="1552575"/>
          </a:xfrm>
          <a:prstGeom prst="rect">
            <a:avLst/>
          </a:prstGeom>
          <a:noFill/>
          <a:ln w="9525">
            <a:noFill/>
            <a:miter lim="800000"/>
            <a:headEnd/>
            <a:tailEnd/>
          </a:ln>
        </p:spPr>
        <p:txBody>
          <a:bodyPr anchor="ctr">
            <a:spAutoFit/>
          </a:bodyPr>
          <a:lstStyle/>
          <a:p>
            <a:r>
              <a:rPr lang="tr-TR" sz="2400" b="1"/>
              <a:t>Çeşitli kaynaklardan çıkan katı, sıvı ve gaz halindeki kirletici maddelerin hava, su ve toprakta yüksek oranda birikmesi çevre kirliliği oluşmasına neden olmaktadır.</a:t>
            </a:r>
            <a:r>
              <a:rPr lang="tr-TR" sz="2400"/>
              <a:t> </a:t>
            </a:r>
          </a:p>
        </p:txBody>
      </p:sp>
      <p:pic>
        <p:nvPicPr>
          <p:cNvPr id="18441" name="Picture 9">
            <a:hlinkHover r:id="" action="ppaction://ole?verb=0"/>
          </p:cNvPr>
          <p:cNvPicPr>
            <a:picLocks noRot="1" noChangeAspect="1" noChangeArrowheads="1"/>
          </p:cNvPicPr>
          <p:nvPr>
            <a:wavAudioFile r:embed="rId1" name="Kayıtlı Ses"/>
          </p:nvPr>
        </p:nvPicPr>
        <p:blipFill>
          <a:blip r:embed="rId5"/>
          <a:srcRect/>
          <a:stretch>
            <a:fillRect/>
          </a:stretch>
        </p:blipFill>
        <p:spPr bwMode="auto">
          <a:xfrm>
            <a:off x="8459788" y="6308725"/>
            <a:ext cx="304800" cy="304800"/>
          </a:xfrm>
          <a:prstGeom prst="rect">
            <a:avLst/>
          </a:prstGeom>
          <a:noFill/>
          <a:ln w="9525">
            <a:noFill/>
            <a:miter lim="800000"/>
            <a:headEnd/>
            <a:tailEnd/>
          </a:ln>
        </p:spPr>
      </p:pic>
    </p:spTree>
  </p:cSld>
  <p:clrMapOvr>
    <a:masterClrMapping/>
  </p:clrMapOvr>
  <p:transition spd="slow" advClick="0" advTm="17700">
    <p:dissolve/>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18" fill="hold"/>
                                        <p:tgtEl>
                                          <p:spTgt spid="1844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Prev" delay="0">
                      <p:tgtEl>
                        <p:sldTgt/>
                      </p:tgtEl>
                    </p:cond>
                    <p:cond evt="onStopAudio" delay="0">
                      <p:tgtEl>
                        <p:sldTgt/>
                      </p:tgtEl>
                    </p:cond>
                  </p:endCondLst>
                </p:cTn>
                <p:tgtEl>
                  <p:spTgt spid="1844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F:\çevre\çevre\hizmet4.jpg"/>
          <p:cNvPicPr>
            <a:picLocks noChangeAspect="1" noChangeArrowheads="1"/>
          </p:cNvPicPr>
          <p:nvPr/>
        </p:nvPicPr>
        <p:blipFill>
          <a:blip r:embed="rId4"/>
          <a:srcRect/>
          <a:stretch>
            <a:fillRect/>
          </a:stretch>
        </p:blipFill>
        <p:spPr bwMode="auto">
          <a:xfrm>
            <a:off x="428625" y="188913"/>
            <a:ext cx="8286750" cy="6429375"/>
          </a:xfrm>
          <a:prstGeom prst="rect">
            <a:avLst/>
          </a:prstGeom>
          <a:noFill/>
          <a:ln w="9525">
            <a:noFill/>
            <a:miter lim="800000"/>
            <a:headEnd/>
            <a:tailEnd/>
          </a:ln>
        </p:spPr>
      </p:pic>
      <p:sp>
        <p:nvSpPr>
          <p:cNvPr id="19458" name="Rectangle 2"/>
          <p:cNvSpPr>
            <a:spLocks noChangeArrowheads="1"/>
          </p:cNvSpPr>
          <p:nvPr/>
        </p:nvSpPr>
        <p:spPr bwMode="auto">
          <a:xfrm>
            <a:off x="468313" y="133350"/>
            <a:ext cx="8208962" cy="2336800"/>
          </a:xfrm>
          <a:prstGeom prst="rect">
            <a:avLst/>
          </a:prstGeom>
          <a:noFill/>
          <a:ln w="9525">
            <a:noFill/>
            <a:miter lim="800000"/>
            <a:headEnd/>
            <a:tailEnd/>
          </a:ln>
        </p:spPr>
        <p:txBody>
          <a:bodyPr anchor="ctr">
            <a:spAutoFit/>
          </a:bodyPr>
          <a:lstStyle/>
          <a:p>
            <a:r>
              <a:rPr lang="tr-TR" sz="2000" b="1">
                <a:latin typeface="Times New Roman" pitchFamily="18" charset="0"/>
              </a:rPr>
              <a:t>     </a:t>
            </a:r>
            <a:r>
              <a:rPr lang="tr-TR" sz="2100" b="1">
                <a:latin typeface="Times New Roman" pitchFamily="18" charset="0"/>
              </a:rPr>
              <a:t>Çevrenin kirlenmesi, ülkede yaşayan herkesin ortak sorunudur. Çünkü çevre kirliği, içindeki yaşantıyı olumsuz etkiler, insanların ve diğer canlıların zarar görmesini sağlar. Son yıllarda büyük sanayi hamleleri ile dev fabrikalar kurulmuş, bu fabrikalardan gerektiği gibi çalışmayan ve sorumluluklarını yerine getirmeyenler, çevre kirliliğine neden olmuşlar, çevreye büyük zarar vermişler ve vermeye devam etmektedirler.</a:t>
            </a:r>
            <a:r>
              <a:rPr lang="tr-TR" sz="2100">
                <a:latin typeface="Times New Roman" pitchFamily="18" charset="0"/>
              </a:rPr>
              <a:t> </a:t>
            </a:r>
          </a:p>
        </p:txBody>
      </p:sp>
      <p:pic>
        <p:nvPicPr>
          <p:cNvPr id="19462" name="Picture 6">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75688" y="6308725"/>
            <a:ext cx="304800" cy="304800"/>
          </a:xfrm>
          <a:prstGeom prst="rect">
            <a:avLst/>
          </a:prstGeom>
          <a:noFill/>
          <a:ln w="9525">
            <a:noFill/>
            <a:miter lim="800000"/>
            <a:headEnd/>
            <a:tailEnd/>
          </a:ln>
        </p:spPr>
      </p:pic>
    </p:spTree>
  </p:cSld>
  <p:clrMapOvr>
    <a:masterClrMapping/>
  </p:clrMapOvr>
  <p:transition spd="slow" advClick="0" advTm="30400">
    <p:blinds/>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46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Prev" delay="0">
                      <p:tgtEl>
                        <p:sldTgt/>
                      </p:tgtEl>
                    </p:cond>
                    <p:cond evt="onStopAudio" delay="0">
                      <p:tgtEl>
                        <p:sldTgt/>
                      </p:tgtEl>
                    </p:cond>
                  </p:endCondLst>
                </p:cTn>
                <p:tgtEl>
                  <p:spTgt spid="1946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F:\çevre\çevre\cevre.jpg"/>
          <p:cNvPicPr>
            <a:picLocks noChangeAspect="1" noChangeArrowheads="1"/>
          </p:cNvPicPr>
          <p:nvPr/>
        </p:nvPicPr>
        <p:blipFill>
          <a:blip r:embed="rId4"/>
          <a:srcRect/>
          <a:stretch>
            <a:fillRect/>
          </a:stretch>
        </p:blipFill>
        <p:spPr bwMode="auto">
          <a:xfrm>
            <a:off x="428625" y="214313"/>
            <a:ext cx="8215313" cy="6357937"/>
          </a:xfrm>
          <a:prstGeom prst="rect">
            <a:avLst/>
          </a:prstGeom>
          <a:noFill/>
          <a:ln w="9525">
            <a:noFill/>
            <a:miter lim="800000"/>
            <a:headEnd/>
            <a:tailEnd/>
          </a:ln>
        </p:spPr>
      </p:pic>
      <p:sp>
        <p:nvSpPr>
          <p:cNvPr id="20482" name="Rectangle 3"/>
          <p:cNvSpPr>
            <a:spLocks noChangeArrowheads="1"/>
          </p:cNvSpPr>
          <p:nvPr/>
        </p:nvSpPr>
        <p:spPr bwMode="auto">
          <a:xfrm>
            <a:off x="611188" y="333375"/>
            <a:ext cx="5784850" cy="2563813"/>
          </a:xfrm>
          <a:prstGeom prst="rect">
            <a:avLst/>
          </a:prstGeom>
          <a:noFill/>
          <a:ln w="9525">
            <a:noFill/>
            <a:miter lim="800000"/>
            <a:headEnd/>
            <a:tailEnd/>
          </a:ln>
        </p:spPr>
        <p:txBody>
          <a:bodyPr wrap="none" anchor="ctr">
            <a:spAutoFit/>
          </a:bodyPr>
          <a:lstStyle/>
          <a:p>
            <a:r>
              <a:rPr lang="tr-TR" b="1" i="1"/>
              <a:t>Çevre unsurlarına göre çevre kirliliği 4 gruba ayrılır.</a:t>
            </a:r>
            <a:br>
              <a:rPr lang="tr-TR" b="1" i="1"/>
            </a:br>
            <a:r>
              <a:rPr lang="tr-TR" b="1" i="1"/>
              <a:t/>
            </a:r>
            <a:br>
              <a:rPr lang="tr-TR" b="1" i="1"/>
            </a:br>
            <a:r>
              <a:rPr lang="tr-TR" b="1" i="1"/>
              <a:t>a) Hava kirliliği</a:t>
            </a:r>
            <a:br>
              <a:rPr lang="tr-TR" b="1" i="1"/>
            </a:br>
            <a:r>
              <a:rPr lang="tr-TR" b="1" i="1"/>
              <a:t/>
            </a:r>
            <a:br>
              <a:rPr lang="tr-TR" b="1" i="1"/>
            </a:br>
            <a:r>
              <a:rPr lang="tr-TR" b="1" i="1"/>
              <a:t>b) Toprak kirliliği</a:t>
            </a:r>
            <a:br>
              <a:rPr lang="tr-TR" b="1" i="1"/>
            </a:br>
            <a:r>
              <a:rPr lang="tr-TR" b="1" i="1"/>
              <a:t/>
            </a:r>
            <a:br>
              <a:rPr lang="tr-TR" b="1" i="1"/>
            </a:br>
            <a:r>
              <a:rPr lang="tr-TR" b="1" i="1"/>
              <a:t>c) Su kirliliği</a:t>
            </a:r>
            <a:br>
              <a:rPr lang="tr-TR" b="1" i="1"/>
            </a:br>
            <a:r>
              <a:rPr lang="tr-TR" b="1" i="1"/>
              <a:t/>
            </a:r>
            <a:br>
              <a:rPr lang="tr-TR" b="1" i="1"/>
            </a:br>
            <a:r>
              <a:rPr lang="tr-TR" b="1" i="1"/>
              <a:t>d) Ses (Gürültü) kirliliği</a:t>
            </a:r>
            <a:r>
              <a:rPr lang="tr-TR"/>
              <a:t> </a:t>
            </a:r>
          </a:p>
        </p:txBody>
      </p:sp>
      <p:pic>
        <p:nvPicPr>
          <p:cNvPr id="20488" name="Picture 8">
            <a:hlinkClick r:id="" action="ppaction://media"/>
          </p:cNvPr>
          <p:cNvPicPr>
            <a:picLocks noRot="1" noChangeAspect="1" noChangeArrowheads="1"/>
          </p:cNvPicPr>
          <p:nvPr>
            <a:wavAudioFile r:embed="rId1" name="Kayıtlı Ses"/>
          </p:nvPr>
        </p:nvPicPr>
        <p:blipFill>
          <a:blip r:embed="rId5"/>
          <a:srcRect/>
          <a:stretch>
            <a:fillRect/>
          </a:stretch>
        </p:blipFill>
        <p:spPr bwMode="auto">
          <a:xfrm>
            <a:off x="8604250" y="6308725"/>
            <a:ext cx="304800" cy="296863"/>
          </a:xfrm>
          <a:prstGeom prst="rect">
            <a:avLst/>
          </a:prstGeom>
          <a:noFill/>
          <a:ln w="9525">
            <a:noFill/>
            <a:miter lim="800000"/>
            <a:headEnd/>
            <a:tailEnd/>
          </a:ln>
        </p:spPr>
      </p:pic>
    </p:spTree>
  </p:cSld>
  <p:clrMapOvr>
    <a:masterClrMapping/>
  </p:clrMapOvr>
  <p:transition spd="slow" advClick="0" advTm="11700">
    <p:cover dir="r"/>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4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Prev" delay="0">
                      <p:tgtEl>
                        <p:sldTgt/>
                      </p:tgtEl>
                    </p:cond>
                    <p:cond evt="onStopAudio" delay="0">
                      <p:tgtEl>
                        <p:sldTgt/>
                      </p:tgtEl>
                    </p:cond>
                  </p:endCondLst>
                </p:cTn>
                <p:tgtEl>
                  <p:spTgt spid="2048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F:\çevre\çevre\haber-ankara-buyuksehir-cevre-ve-gurultu-kirliligine-yonelik-denetimlerini-surduruyor_2009_109156-1.jpg"/>
          <p:cNvPicPr>
            <a:picLocks noChangeAspect="1" noChangeArrowheads="1"/>
          </p:cNvPicPr>
          <p:nvPr/>
        </p:nvPicPr>
        <p:blipFill>
          <a:blip r:embed="rId4"/>
          <a:srcRect/>
          <a:stretch>
            <a:fillRect/>
          </a:stretch>
        </p:blipFill>
        <p:spPr bwMode="auto">
          <a:xfrm>
            <a:off x="292100" y="188913"/>
            <a:ext cx="8601075" cy="6480175"/>
          </a:xfrm>
          <a:prstGeom prst="rect">
            <a:avLst/>
          </a:prstGeom>
          <a:noFill/>
          <a:ln w="9525">
            <a:noFill/>
            <a:miter lim="800000"/>
            <a:headEnd/>
            <a:tailEnd/>
          </a:ln>
        </p:spPr>
      </p:pic>
      <p:sp>
        <p:nvSpPr>
          <p:cNvPr id="21506" name="Rectangle 2"/>
          <p:cNvSpPr>
            <a:spLocks noChangeArrowheads="1"/>
          </p:cNvSpPr>
          <p:nvPr/>
        </p:nvSpPr>
        <p:spPr bwMode="auto">
          <a:xfrm>
            <a:off x="323850" y="5154613"/>
            <a:ext cx="8658225" cy="1616075"/>
          </a:xfrm>
          <a:prstGeom prst="rect">
            <a:avLst/>
          </a:prstGeom>
          <a:noFill/>
          <a:ln w="9525">
            <a:noFill/>
            <a:miter lim="800000"/>
            <a:headEnd/>
            <a:tailEnd/>
          </a:ln>
        </p:spPr>
        <p:txBody>
          <a:bodyPr anchor="ctr">
            <a:spAutoFit/>
          </a:bodyPr>
          <a:lstStyle/>
          <a:p>
            <a:r>
              <a:rPr lang="tr-TR" sz="2000" b="1"/>
              <a:t>Hava kirliliği:</a:t>
            </a:r>
            <a:r>
              <a:rPr lang="tr-TR" sz="2000"/>
              <a:t> Günümüzde hava kirliliğinin büyük bölümünü taşıtların egzozlarından çıkan gazlar oluşturur. Yakıtların gereği gibi yakılmaması sonucu da kirlilik ortaya çıkar. Bacalarına filtreleme sistemi yapmayan fabrikalar da kirliliğe yol açar. Kirli hava, solunuma elverişsiz havadır. Kirli hava solunum yolları hastalıklarını artırır. Solunum organlarımızı yorar.</a:t>
            </a:r>
          </a:p>
        </p:txBody>
      </p:sp>
      <p:pic>
        <p:nvPicPr>
          <p:cNvPr id="21508" name="Picture 4">
            <a:hlinkClick r:id="" action="ppaction://media"/>
          </p:cNvPr>
          <p:cNvPicPr>
            <a:picLocks noRot="1" noChangeAspect="1" noChangeArrowheads="1"/>
          </p:cNvPicPr>
          <p:nvPr>
            <a:wavAudioFile r:embed="rId1" name="~PP727.WAV"/>
          </p:nvPr>
        </p:nvPicPr>
        <p:blipFill>
          <a:blip r:embed="rId5"/>
          <a:srcRect/>
          <a:stretch>
            <a:fillRect/>
          </a:stretch>
        </p:blipFill>
        <p:spPr bwMode="auto">
          <a:xfrm>
            <a:off x="8639175" y="6353175"/>
            <a:ext cx="304800" cy="304800"/>
          </a:xfrm>
          <a:prstGeom prst="rect">
            <a:avLst/>
          </a:prstGeom>
          <a:noFill/>
          <a:ln w="9525">
            <a:noFill/>
            <a:miter lim="800000"/>
            <a:headEnd/>
            <a:tailEnd/>
          </a:ln>
        </p:spPr>
      </p:pic>
    </p:spTree>
  </p:cSld>
  <p:clrMapOvr>
    <a:masterClrMapping/>
  </p:clrMapOvr>
  <p:transition spd="slow" advClick="0" advTm="34800">
    <p:cover/>
    <p:sndAc>
      <p:stSnd>
        <p:snd r:embed="rId3" name="suctio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50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150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0.6"/>
</p:tagLst>
</file>

<file path=ppt/tags/tag2.xml><?xml version="1.0" encoding="utf-8"?>
<p:tagLst xmlns:a="http://schemas.openxmlformats.org/drawingml/2006/main" xmlns:r="http://schemas.openxmlformats.org/officeDocument/2006/relationships" xmlns:p="http://schemas.openxmlformats.org/presentationml/2006/main">
  <p:tag name="TİMİNG" val="|19.8"/>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569</TotalTime>
  <Words>663</Words>
  <Application>Microsoft Office PowerPoint</Application>
  <PresentationFormat>Ekran Gösterisi (4:3)</PresentationFormat>
  <Paragraphs>49</Paragraphs>
  <Slides>32</Slides>
  <Notes>0</Notes>
  <HiddenSlides>0</HiddenSlides>
  <MMClips>33</MMClips>
  <ScaleCrop>false</ScaleCrop>
  <HeadingPairs>
    <vt:vector size="8" baseType="variant">
      <vt:variant>
        <vt:lpstr>Kullanılan Yazı Tipleri</vt:lpstr>
      </vt:variant>
      <vt:variant>
        <vt:i4>3</vt:i4>
      </vt:variant>
      <vt:variant>
        <vt:lpstr>Tasarım Şablonu</vt:lpstr>
      </vt:variant>
      <vt:variant>
        <vt:i4>1</vt:i4>
      </vt:variant>
      <vt:variant>
        <vt:lpstr>Slayt Başlıkları</vt:lpstr>
      </vt:variant>
      <vt:variant>
        <vt:i4>32</vt:i4>
      </vt:variant>
      <vt:variant>
        <vt:lpstr>Özel Gösteriler</vt:lpstr>
      </vt:variant>
      <vt:variant>
        <vt:i4>1</vt:i4>
      </vt:variant>
    </vt:vector>
  </HeadingPairs>
  <TitlesOfParts>
    <vt:vector size="37" baseType="lpstr">
      <vt:lpstr>Arial</vt:lpstr>
      <vt:lpstr>Calibri</vt:lpstr>
      <vt:lpstr>Times New Roman</vt: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Özel Gösteri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Exper</dc:creator>
  <cp:lastModifiedBy>özlem özlem</cp:lastModifiedBy>
  <cp:revision>15</cp:revision>
  <dcterms:created xsi:type="dcterms:W3CDTF">2009-12-31T07:04:21Z</dcterms:created>
  <dcterms:modified xsi:type="dcterms:W3CDTF">2010-02-07T22:02:09Z</dcterms:modified>
</cp:coreProperties>
</file>